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27"/>
  </p:notesMasterIdLst>
  <p:handoutMasterIdLst>
    <p:handoutMasterId r:id="rId28"/>
  </p:handoutMasterIdLst>
  <p:sldIdLst>
    <p:sldId id="561" r:id="rId2"/>
    <p:sldId id="551" r:id="rId3"/>
    <p:sldId id="568" r:id="rId4"/>
    <p:sldId id="590" r:id="rId5"/>
    <p:sldId id="591" r:id="rId6"/>
    <p:sldId id="593" r:id="rId7"/>
    <p:sldId id="592" r:id="rId8"/>
    <p:sldId id="594" r:id="rId9"/>
    <p:sldId id="596" r:id="rId10"/>
    <p:sldId id="595" r:id="rId11"/>
    <p:sldId id="597" r:id="rId12"/>
    <p:sldId id="598" r:id="rId13"/>
    <p:sldId id="599" r:id="rId14"/>
    <p:sldId id="600" r:id="rId15"/>
    <p:sldId id="601" r:id="rId16"/>
    <p:sldId id="602" r:id="rId17"/>
    <p:sldId id="603" r:id="rId18"/>
    <p:sldId id="604" r:id="rId19"/>
    <p:sldId id="605" r:id="rId20"/>
    <p:sldId id="610" r:id="rId21"/>
    <p:sldId id="606" r:id="rId22"/>
    <p:sldId id="608" r:id="rId23"/>
    <p:sldId id="607" r:id="rId24"/>
    <p:sldId id="609" r:id="rId25"/>
    <p:sldId id="584" r:id="rId26"/>
  </p:sldIdLst>
  <p:sldSz cx="9144000" cy="6858000" type="screen4x3"/>
  <p:notesSz cx="10234613" cy="70993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521415D9-36F7-43E2-AB2F-B90AF26B5E84}">
      <p14:sectionLst xmlns:p14="http://schemas.microsoft.com/office/powerpoint/2010/main">
        <p14:section name="Default Section" id="{A2566D97-C3AD-4878-8C1A-171D2B3AE897}">
          <p14:sldIdLst>
            <p14:sldId id="561"/>
          </p14:sldIdLst>
        </p14:section>
        <p14:section name="Untitled Section" id="{F413EE7A-63E6-4F3B-87B1-B28CBC000636}">
          <p14:sldIdLst>
            <p14:sldId id="551"/>
            <p14:sldId id="568"/>
            <p14:sldId id="590"/>
            <p14:sldId id="591"/>
            <p14:sldId id="593"/>
            <p14:sldId id="592"/>
            <p14:sldId id="594"/>
            <p14:sldId id="596"/>
            <p14:sldId id="595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605"/>
            <p14:sldId id="610"/>
            <p14:sldId id="606"/>
            <p14:sldId id="608"/>
            <p14:sldId id="607"/>
            <p14:sldId id="609"/>
            <p14:sldId id="5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sit Ua-sathapornkit" initials="PSU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  <a:srgbClr val="602E04"/>
    <a:srgbClr val="FF8BC5"/>
    <a:srgbClr val="006600"/>
    <a:srgbClr val="FF0066"/>
    <a:srgbClr val="FF99CC"/>
    <a:srgbClr val="00FF99"/>
    <a:srgbClr val="AFC0F7"/>
    <a:srgbClr val="0DF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78846" autoAdjust="0"/>
  </p:normalViewPr>
  <p:slideViewPr>
    <p:cSldViewPr>
      <p:cViewPr varScale="1">
        <p:scale>
          <a:sx n="74" d="100"/>
          <a:sy n="74" d="100"/>
        </p:scale>
        <p:origin x="190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247" y="0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43103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247" y="6743103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A57860B-5D8B-4E76-AC03-9558848B7F3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31438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CF8E43B-E8F1-406D-A328-C3F524A9E8F9}" type="datetimeFigureOut">
              <a:rPr lang="th-TH"/>
              <a:pPr>
                <a:defRPr/>
              </a:pPr>
              <a:t>04/09/58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1023463" y="3372168"/>
            <a:ext cx="8187690" cy="3194685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AC50683-9DE9-4716-AB46-FB9AD0E503D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22497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31339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๑๔ การขออนุมัติปรับงบประมาณโครงการจะดำเนินการได้ ในกรณีดังต่อไปนี้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(๑) กรณีที่รายได้จริงตํ่ากว่าประมาณการรายได้เกินกว่าร้อยละยี่สิบห้า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(๒) กรณีค่าใช้จ่ายจริงเฉพาะหมวดค่าจ้างสูงกว่างบประมาณเกินกว่าร้อยละยี่สิบห้า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(๓) กรณีค่าใช้จ่ายจริงเฉพาะหมวดค่าตอบแทนสูงกว่างบประมาณเกินกว่าร้อยละยี่สิบห้า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(๔) กรณีค่าใช้จ่ายจริงหมวดอื่นทั้งหมดนอกเหนือจาก (๒) และ (๓) 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(๕) กรณีค่าใช้จ่ายจริงสูงกว่ารายได้โครงการ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ทั้งนี้ ให้เสนอขออนุมัติปรับงบประมาณต่อคณะกรรมการบริหารคณะหรือคณะกรรมการการเงินเพื่ออนุมัติแล้วแต่กรณีเป็นราย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ข้อเสนอโครงการที่มีการขออนุมัติปรับงบประมาณ เมื่อได้รับอนุมัติแล้วให้คณะหรือส่วนงาน แล้วแต่กรณีจัดเก็บหลักฐานการเงินและการใช้งบประมาณเพื่อการตรวจสอบ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6653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๑๔ การขออนุมัติปรับงบประมาณโครงการจะดำเนินการได้ ในกรณีดังต่อไปนี้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(๑) กรณีที่รายได้จริงตํ่ากว่าประมาณการรายได้เกินกว่าร้อยละยี่สิบห้า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(๒) กรณีค่าใช้จ่ายจริงเฉพาะหมวดค่าจ้างสูงกว่างบประมาณเกินกว่าร้อยละยี่สิบห้า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(๓) กรณีค่าใช้จ่ายจริงเฉพาะหมวดค่าตอบแทนสูงกว่างบประมาณเกินกว่าร้อยละยี่สิบห้า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(๔) กรณีค่าใช้จ่ายจริงหมวดอื่นทั้งหมดนอกเหนือจาก (๒) และ (๓) สูงกว่างบประมาณเกินกว่าร้อยละยี่สิบห้า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(๕) กรณีค่าใช้จ่ายจริงสูงกว่ารายได้โครงการ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ทั้งนี้ ให้เสนอขออนุมัติปรับงบประมาณต่อคณะกรรมการบริหารคณะหรือคณะกรรมการการเงินเพื่ออนุมัติแล้วแต่กรณีเป็นราย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ข้อเสนอโครงการที่มีการขออนุมัติปรับงบประมาณ เมื่อได้รับอนุมัติแล้วให้คณะหรือส่วนงาน แล้วแต่กรณีจัดเก็บหลักฐานการเงินและการใช้งบประมาณเพื่อการตรวจสอบ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 ๒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การรับเงิน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๑๕ ให้คณะหรือส่วนงานที่จัดเก็บรายได้สำหรับโครงการ ดํ าเนินการรับเงิน ออกหลักฐานการรับ เงิน เก็บหลักฐานทางการเงิน และดํ าเนินการตามข้อบังคับจุฬาลงกรณ์มหาวิทยาลัยว่าด้วยการบริหารการเงิน ระเบียบและประกาศที่เกี่ยวข้องที่ใช้บังคับอยู่ ณ ขณะนั้น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26298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๑๖ การเบิกจ่ายค่าใช้จ่ายสำหรับโครงการให้เป็นไปตามงบประมาณในข้อเสนอโครงการ ที่คณะกรรมการบริหารคณะหรือคณะกรรมการการเงิน อนุมัติ แล้วแต่กรณี โดยให้เก็บหลักฐานการจ่ายเงินและดำเนินการตามข้อบังคับจุฬาลงกรณ์มหาวิทยาลัยว่าด้วยการบริหารการเงิน ระเบียบและประกาศที่เกี่ยวข้องที่ใช้บังคับอยู่ ณ ขณะนั้น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๑๗ การใช้จ่ายเงินสํ าหรับโครงการ ในกรณีที่มีความจำเป็นต้องจ่ายเป็นเงินสดให้ใช้วิธียืมเงิน รองจ่ายโดยหัวหน้าโครงการ ทั้งนี้ ผู้มีอํานาจสั่งจ่ายเงินอาจพิจารณากําหนดวงเงินยืมรองจ่ายได้ตามความ จําเป็นและเหมาะสม ๖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๑๘ การจ่ายเงินทุกรายการของโครงการจะจ่ายได้ต่อเมื่อได้รับอนุมัติจากผู้มีอํานาจสั่งจ่ายแล้ว โดยให้ดําเนินการตามข้อบังคับจุฬาลงกรณ์มหาวิทยาลัยว่าด้วยการบริหารการเงิน ระเบียบและประกาศที่ เกี่ยวข้องที่ใช้บังคับอยู่ ณ ขณะนั้น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๑๙ ในกรณีที่ต้องมีการจ่ายค่าปรับ ค่าเสียหาย หรือค่าใช้จ่ายอื่นใดที่เกิดขึ้นหรือเกี่ยวเนื่องกับการดําเนินโครงการ ให้จ่ายจากหมวดสํารองของโครงการ และเงินที่เหลืออยู่ในงบประมาณซึ่งยังไม่ได้เบิกจ่าย ตามลำดับก่อน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ในกรณีที่เงินสำรองหรือเงินที่เหลืออยู่ในงบประมาณไม่เพียงพอจ่ายค่าปรับ ค่าเสียหาย หรือค่าใช้จ่ายอื่นใดที่เกิดขึ้นหรือเกี่ยวเนื่องกับการดำเนินโครงการตามวรรคหนึ่ง หัวหน้าโครงการและผู้ร่วมโครงการมีหน้าที่และความรับผิดชอบในการจ่ายร่วมกัน ทั้งนี้ ในกรณีที่มีผู้ร่วมโครงการหลายราย ให้ผู้ร่วมโครงการ แต่ละรายมีหน้าที่และความรับผิดชอบเฉพาะในส่วนของตน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21453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 ๔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การดำเนินการทางพัสดุ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๒๐ การจัดหาพัสดุจะทำได้เฉพาะพัสดุที่มีลักษณะเฉพาะเพื่อโครงการนั้นเท่านั้น และจะต้องอยู่ภายใต้งบประมาณที่ได้รับอนุมัติ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๒๑ การดำเนินการทางพัสดุของโครงการ ให้ดำเนินการตามข้อบังคับจุฬาลงกรณ์มหาวิทยาลัย ว่าด้วยการพัสดุ ระเบียบ และประกาศที่เกี่ยวข้อง ที่ใช้บังคับอยู่ ณ ขณะนั้น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6942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 ๕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การรายงานการเงิน </a:t>
            </a:r>
            <a:endParaRPr lang="th-TH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๒๒ ให้คณะหรือส่วนงานผู้รับผิดชอบโครงการเก็บหลักฐานทางการเงินเพื่อการตรวจสอบ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๒๓ ให้หัวหน้าโครงการจัดทำรายงานการรับจ่ายเงินและเสนอมหาวิทยาลัยเพื่อทราบภายใน หกสิบวันนับแต่วันสิ้นสุดโครงการ ทั้งนี้ ในกรณีของคณะให้ผ่านความเห็นชอบของคณะกรรมการบริหารคณะ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๒๔ ให้คณะหรือส่วนงานสรุปโครงการ ตลอดจนรายงานการรับจ่ายเงินของทุกโครงการที่ดำเนินการแล้วเสร็จในปีบัญชีและเสนอสภามหาวิทยาลัยเพื่อทราบภายในหกสิบวันนับแต่วันสิ้นปีบัญชีนั้น ทั้งนี้ ในกรณีของคณะให้ผ่านความเห็นชอบของคณะกรรมการบริหารคณะ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๒๕ เมื่อสิ้นสุดโครงการ หากมีเงินรายได้เหนือรายจ่ายให้ถือเป็นรายได้ของคณะผู้รับผิดชอบโครงการหรือส่วนงานแล้วแต่กรณี หรือตามที่กำหนดไว้ในประกาศโครงการ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44761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44405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8405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96151" indent="-296151"/>
            <a:endParaRPr lang="en-US" dirty="0" smtClean="0"/>
          </a:p>
          <a:p>
            <a:pPr marL="769993" lvl="1" indent="-296151"/>
            <a:endParaRPr lang="en-US" dirty="0" smtClean="0"/>
          </a:p>
          <a:p>
            <a:pPr marL="769993" lvl="1" indent="-296151"/>
            <a:endParaRPr lang="th-T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03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๗ ในการให้บริการทางวิชาการ คณะหรือส่วนงานอาจดำเนินการเองหรือร่วมกับหน่วยงานภายนอก ก็ได้ โดยจะต้องคำนึงถึงหลักเกณฑ์ดังต่อไปนี้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(๑) เป็นงานที่ต้องใช้ความรู้ความสามารถทางวิชาการที่คณะหรือส่วนงานนั้นๆ รับผิดชอบโดยตรง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(๒) เป็นงานที่ไม่ก่อให้เกิดปัญหาหรือเป็นอุปสรรคต่อการปฏิบัติงานประจำของคณะหรือของส่วนงาน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(๓) เป็นงานที่ไม่ขัดหรือส่งผลกระทบต่อความสงบเรียบร้อยหรือศีลธรรมอันดีของสังคม รวมทั้งจะต้องไม่กระทบต่อภาพลักษณ์ที่ดีของมหาวิทยาลัย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00574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๘ การให้บริการทางวิชาการต้องมีการจัดทำข้อเสนอโครงการและงบประมาณ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ในกรณีที่เป็นการให้บริการทางวิชาการที่จัดโดยคณะ ให้ใช้อัตราการเบิกจ่ายตามประกาศอัตราการเบิกจ่ายของมหาวิทยาลัยหรือประกาศอัตราการเบิกจ่ายของคณะที่ได้รับความเห็นชอบจากคณะกรรมการการเงินแล้ว และเสนอข้อเสนอโครงการและงบประมาณต่อคณะกรรมการบริหารคณะเพื่อพิจารณาอนุมัติ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ในกรณีที่เป็นการให้บริการทางวิชาการที่จัดโดยส่วนงาน ให้ใช้อัตราการเบิกจ่ายตามประกาศอัตราการเบิกจ่ายของมหาวิทยาลัยที่ผ่านการอนุมัติจากคณะกรรมการการเงินแล้ว และเสนอข้อเสนอโครงการและงบประมาณต่อคณะกรรมการการเงินเพื่อพิจารณาอนุมัติ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ในกรณีที่งบประมาณโครงการไม่เป็นไปตามอัตราการเบิกจ่ายตามวรรคหนึ่งหรือวรรคสองแล้วแต่กรณี หรือเป็นการจัดทำงบประมาณตามเงื่อนไขของแหล่งทุน ให้เสนอคณะกรรมการการเงินเพื่อพิจารณาอนุมัติข้อเสนอโครงการและงบประมาณเป็นรายโครงการ ๔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เมื่อโครงการได้รับอนุมัติแล้ว ให้นำส่งข้อเสนอโครงการต่อมหาวิทยาลัยเพื่อจัดเก็บเป็นหลักฐานทางการเงินและการใช้งบประมาณ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๘ การให้บริการทางวิชาการต้องมีการจัดทำข้อเสนอโครงการและงบประมาณ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ในกรณีที่เป็นการให้บริการทางวิชาการที่จัดโดยคณะ ให้ใช้อัตราการเบิกจ่ายตามประกาศอัตราการเบิกจ่ายของมหาวิทยาลัยหรือประกาศอัตราการเบิกจ่ายของคณะที่ได้รับความเห็นชอบจากคณะกรรมการการเงินแล้ว และเสนอข้อเสนอโครงการและงบประมาณต่อคณะกรรมการบริหารคณะเพื่อพิจารณาอนุมัติ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ในกรณีที่เป็นการให้บริการทางวิชาการที่จัดโดยส่วนงาน ให้ใช้อัตราการเบิกจ่ายตามประกาศอัตราการเบิกจ่ายของมหาวิทยาลัยที่ผ่านการอนุมัติจากคณะกรรมการการเงินแล้ว และเสนอข้อเสนอโครงการและงบประมาณต่อคณะกรรมการการเงินเพื่อพิจารณาอนุมัติ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ในกรณีที่งบประมาณโครงการไม่เป็นไปตามอัตราการเบิกจ่ายตามวรรคหนึ่งหรือวรรคสองแล้วแต่กรณี หรือเป็นการจัดทำงบประมาณตามเงื่อนไขของแหล่งทุน ให้เสนอคณะกรรมการการเงินเพื่อพิจารณาอนุมัติข้อเสนอโครงการและงบประมาณเป็นรายโครงการ ๔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เมื่อโครงการได้รับอนุมัติแล้ว ให้นำส่งข้อเสนอโครงการต่อมหาวิทยาลัยเพื่อจัดเก็บเป็นหลักฐานทางการเงินและการใช้งบประมาณ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๙ การจัดทำงบประมาณโครงการ ให้แยกเป็นหมวดค่าจ้าง หมวดค่าตอบแทน หมวดค่าใช้สอย และค่าวัสดุ หมวดค่าสาธารณูปโภค หมวดงบลงทุน หมวดเงินอุดหนุน และหมวดสํารอง ซึ่งประกอบด้วย สำรองเพื่อความรับผิดชอบเกี่ยวกับการดำเนินการทางวิชาการ (ถ้ามี) และสํารองทั่วไป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หมวดงบลงทุนจะมีได้เฉพาะเท่าที่จำเป็นซึ่งนำมาใช้ในโครงการนั้นเท่านั้น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๑๐ ในกรณีที่โครงการไม่มีการจัดเก็บรายได้ ในการจัดทำงบประมาณโครงการ ไม่ให้จัดสรรค่าตอบแทนกรรมการดำเนินงานโครงการ และให้เสนอขออนุมัติข้อเสนอโครงการและงบประมาณจากคณะกรรมการการเงินเป็นรายโครงการ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๑๑ ในกรณีที่โครงการมีการจัดเก็บรายได้ จะต้องมีรายได้ไม่น้อยกว่ารายจ่าย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๑๒ การจัดเก็บรายได้สำหรับโครงการตามข้อ ๖ ให้ เป็นไปตามงบประมาณในข้อเสนอโครงการที่ได้รับอนุมัติ และอย่างน้อยต้องมีการจัดสรรเงินรายได้ให้แก่หมวดต่างๆ ดังต่อไปนี้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(๑) หมวดค่าตอบแทน จัดสรรเป็นค่าตอบแทนคณะกรรมการดำเนินงานโครงการ ไม่เกินร้อยละยี่สิบของรายได้โครงการ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(๒) หมวดเงินอุดหนุน จัดสรรเป็นเงินอุดหนุนพัฒนาวิชาการของคณะหรือเงินอุดหนุนส่วนงานแล้วแต่กรณี ไม่น้อยกว่าร้อยละสิบของรายได้โครงการ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(๓) หมวดค่าสาธารณูปโภค จัดสรรให้แก่มหาวิทยาลัยหรือคณะที่เกี่ยวข้อง ไม่น้อยกว่า ร้อยละห้าของรายได้โครงการ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(๔) หมวดสํารอง จัดสรรเป็นสํารองเพื่อความรับผิดชอบเกี่ยวกับการดำเนินการทางวิชาการ (ถ้ามี) และสำรองทั่วไป ไม่น้อยกว่าร้อยละห้าของรายได้โครงการ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ในการดำเนินการตามวรรคหนึ่ง หากผู้ร่วมโครงการมาจากหลายคณะหรือส่วนงาน ให้อยู่ในดุลพินิจของผู้ร่วมโครงการที่จะจัดสรรเงินอุดหนุนพัฒนาวิชาการและค่าสาธารณูปโภคตามวรรคหนึ่งให้แก่คณะหรือส่วนงานที่ผู้ร่วมโครงการสังกัดและคณะหรือส่วนงานที่เป็นเจ้าของโครงการ ทั้งนี้ ต้องได้รับความเห็นชอบจากคณะกรรมการบริหารคณะเจ้าของโครงการ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๑๒ การจัดเก็บรายได้สำหรับโครงการตามข้อ ๖ ให้ เป็นไปตามงบประมาณในข้อเสนอโครงการที่ได้รับอนุมัติ และอย่างน้อยต้องมีการจัดสรรเงินรายได้ให้แก่หมวดต่างๆ ดังต่อไปนี้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(๑) หมวดค่าตอบแทน จัดสรรเป็นค่าตอบแทนคณะกรรมการดำเนินงานโครงการ ไม่เกินร้อยละยี่สิบของรายได้โครงการ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(๒) หมวดเงินอุดหนุน จัดสรรเป็นเงินอุดหนุนพัฒนาวิชาการของคณะหรือเงินอุดหนุนส่วนงานแล้วแต่กรณี ไม่น้อยกว่าร้อยละสิบของรายได้โครงการ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(๓) หมวดค่าสาธารณูปโภค จัดสรรให้แก่มหาวิทยาลัยหรือคณะที่เกี่ยวข้อง ไม่น้อยกว่า ร้อยละห้าของรายได้โครงการ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(๔) หมวดสํารอง จัดสรรเป็นสํารองเพื่อความรับผิดชอบเกี่ยวกับการดำเนินการทางวิชาการ (ถ้ามี) และสำรองทั่วไป ไม่น้อยกว่าร้อยละห้าของรายได้โครงการ </a:t>
            </a:r>
          </a:p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ในการดำเนินการตามวรรคหนึ่ง หากผู้ร่วมโครงการมาจากหลายคณะหรือส่วนงาน ให้อยู่ในดุลพินิจของผู้ร่วมโครงการที่จะจัดสรรเงินอุดหนุนพัฒนาวิชาการและค่าสาธารณูปโภคตามวรรคหนึ่งให้แก่คณะหรือส่วนงานที่ผู้ร่วมโครงการสังกัดและคณะหรือส่วนงานที่เป็นเจ้าของโครงการ ทั้งนี้ ต้องได้รับความเห็นชอบจากคณะกรรมการบริหารคณะเจ้าของโครงการ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1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ข้อ ๑๓ ในกรณีที่คณะหรือส่วนงานไม่สามารถจัดสรรเงินรายได้ของโครงการตามรายการใดรายการ หนึ่งที่ระบุไว้ในข้อ ๑๒ โดยมีเหตุผลและความจำเป็นในการให้บริการทางวิชาการ ให้เสนอขออนุมัติการ จัดสรรเงินรายได้ในอัตราที่แตกต่างต่อคณะกรรมการการเงิน เป็นรายโครงการ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7399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4630"/>
            <a:ext cx="2057400" cy="5361533"/>
          </a:xfrm>
        </p:spPr>
        <p:txBody>
          <a:bodyPr vert="eaVert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1600" y="764630"/>
            <a:ext cx="4785400" cy="5361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09" y="4406900"/>
            <a:ext cx="673110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609" y="2906713"/>
            <a:ext cx="673110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5790" y="1916790"/>
            <a:ext cx="3452290" cy="42093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100" y="1916790"/>
            <a:ext cx="3394700" cy="42093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00" y="1988800"/>
            <a:ext cx="3384470" cy="564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1600" y="2636891"/>
            <a:ext cx="3384470" cy="360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604" y="1988800"/>
            <a:ext cx="3385799" cy="564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604" y="2636891"/>
            <a:ext cx="3385799" cy="360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10" y="273050"/>
            <a:ext cx="259236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0" y="1412720"/>
            <a:ext cx="4258820" cy="4713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10" y="1435100"/>
            <a:ext cx="25923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91600" y="692620"/>
            <a:ext cx="699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00" y="1916790"/>
            <a:ext cx="6995200" cy="4209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solidFill>
            <a:schemeClr val="accent1">
              <a:lumMod val="75000"/>
            </a:schemeClr>
          </a:solidFill>
          <a:latin typeface="Cordia New" pitchFamily="34" charset="-34"/>
          <a:ea typeface="+mj-ea"/>
          <a:cs typeface="Cordia New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ordia New" pitchFamily="34" charset="-34"/>
          <a:ea typeface="+mn-ea"/>
          <a:cs typeface="Cordia New" pitchFamily="34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ordia New" pitchFamily="34" charset="-34"/>
          <a:ea typeface="+mn-ea"/>
          <a:cs typeface="Cordia New" pitchFamily="34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rdia New" pitchFamily="34" charset="-34"/>
          <a:ea typeface="+mn-ea"/>
          <a:cs typeface="Cordia New" pitchFamily="34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rdia New" pitchFamily="34" charset="-34"/>
          <a:ea typeface="+mn-ea"/>
          <a:cs typeface="Cordia New" pitchFamily="34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rdia New" pitchFamily="34" charset="-34"/>
          <a:ea typeface="+mn-ea"/>
          <a:cs typeface="Cordia New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ABFFA-6584-4780-BE00-120665187288}" type="slidenum">
              <a:rPr lang="en-US" smtClean="0"/>
              <a:pPr>
                <a:defRPr/>
              </a:pPr>
              <a:t>1</a:t>
            </a:fld>
            <a:endParaRPr lang="th-TH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115616" y="5603754"/>
            <a:ext cx="71287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3200" b="1" dirty="0" smtClean="0">
                <a:solidFill>
                  <a:srgbClr val="0000CC"/>
                </a:solidFill>
                <a:latin typeface="CordiaUPC" pitchFamily="34" charset="-34"/>
                <a:cs typeface="CordiaUPC" pitchFamily="34" charset="-34"/>
              </a:rPr>
              <a:t> </a:t>
            </a:r>
            <a:endParaRPr lang="th-TH" sz="3200" b="1" dirty="0">
              <a:solidFill>
                <a:srgbClr val="0000CC"/>
              </a:solidFill>
              <a:latin typeface="CordiaUPC" pitchFamily="34" charset="-34"/>
              <a:cs typeface="CordiaUPC" pitchFamily="34" charset="-34"/>
            </a:endParaRPr>
          </a:p>
          <a:p>
            <a:pPr algn="ctr">
              <a:spcBef>
                <a:spcPct val="20000"/>
              </a:spcBef>
            </a:pPr>
            <a:endParaRPr lang="en-US" sz="3800" b="1" dirty="0">
              <a:solidFill>
                <a:srgbClr val="0000CC"/>
              </a:solidFill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79736" y="1124745"/>
            <a:ext cx="676875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9pPr>
          </a:lstStyle>
          <a:p>
            <a:pPr eaLnBrk="1" hangingPunct="1"/>
            <a:r>
              <a:rPr lang="th-TH" sz="5400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การบริหาร จัดการ</a:t>
            </a:r>
          </a:p>
          <a:p>
            <a:pPr eaLnBrk="1" hangingPunct="1"/>
            <a:r>
              <a:rPr lang="th-TH" altLang="th-TH" sz="5400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โครงการบริการวิชาการ</a:t>
            </a:r>
          </a:p>
          <a:p>
            <a:pPr eaLnBrk="1" hangingPunct="1"/>
            <a:r>
              <a:rPr lang="th-TH" altLang="th-TH" sz="5400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แหล่งทุนภายนอก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115616" y="3861048"/>
            <a:ext cx="7128792" cy="827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4800" b="1" dirty="0" smtClean="0">
                <a:solidFill>
                  <a:srgbClr val="00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800" b="1" dirty="0" smtClean="0">
                <a:solidFill>
                  <a:srgbClr val="00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sz="4800" b="1" dirty="0" smtClean="0">
                <a:solidFill>
                  <a:srgbClr val="00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2558</a:t>
            </a:r>
            <a:endParaRPr lang="en-US" sz="4800" b="1" dirty="0">
              <a:solidFill>
                <a:srgbClr val="0066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44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95200" cy="936104"/>
          </a:xfrm>
        </p:spPr>
        <p:txBody>
          <a:bodyPr>
            <a:normAutofit fontScale="90000"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การจัดสรรเงิน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งบประมาณ (ข้อ ๑๓)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7272808" cy="1728192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 smtClean="0">
                <a:solidFill>
                  <a:srgbClr val="FF0000"/>
                </a:solidFill>
              </a:rPr>
              <a:t>	ใน</a:t>
            </a:r>
            <a:r>
              <a:rPr lang="th-TH" sz="2800" b="1" dirty="0">
                <a:solidFill>
                  <a:srgbClr val="FF0000"/>
                </a:solidFill>
              </a:rPr>
              <a:t>กรณีที่คณะหรือส่วนงานไม่สามารถจัดสรรเงินรายได้ของโครงการตามรายการใด</a:t>
            </a:r>
            <a:r>
              <a:rPr lang="th-TH" sz="2800" b="1" dirty="0" smtClean="0">
                <a:solidFill>
                  <a:srgbClr val="FF0000"/>
                </a:solidFill>
              </a:rPr>
              <a:t>รายการหนึ่ง</a:t>
            </a:r>
            <a:r>
              <a:rPr lang="th-TH" sz="2800" b="1" dirty="0">
                <a:solidFill>
                  <a:srgbClr val="FF0000"/>
                </a:solidFill>
              </a:rPr>
              <a:t>ที่ระบุไว้ในข้อ ๑๒ โดยมีเหตุผลและความจำเป็นในการให้บริการทางวิชาการ </a:t>
            </a:r>
            <a:endParaRPr lang="th-TH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	</a:t>
            </a:r>
            <a:endParaRPr lang="th-TH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8224" y="6237312"/>
            <a:ext cx="2133600" cy="365125"/>
          </a:xfrm>
        </p:spPr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10</a:t>
            </a:fld>
            <a:endParaRPr lang="th-TH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99592" y="3645024"/>
            <a:ext cx="7632848" cy="10801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ordia New" pitchFamily="34" charset="-34"/>
                <a:ea typeface="+mn-ea"/>
                <a:cs typeface="Cordia New" pitchFamily="34" charset="-34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ordia New" pitchFamily="34" charset="-34"/>
                <a:ea typeface="+mn-ea"/>
                <a:cs typeface="Cordia New" pitchFamily="34" charset="-34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rdia New" pitchFamily="34" charset="-34"/>
                <a:ea typeface="+mn-ea"/>
                <a:cs typeface="Cordia New" pitchFamily="34" charset="-34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rdia New" pitchFamily="34" charset="-34"/>
                <a:ea typeface="+mn-ea"/>
                <a:cs typeface="Cordia New" pitchFamily="34" charset="-34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rdia New" pitchFamily="34" charset="-34"/>
                <a:ea typeface="+mn-ea"/>
                <a:cs typeface="Cordia New" pitchFamily="34" charset="-34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th-TH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ให้เสนอขออนุมัติการ จัดสรรเงินรายได้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th-TH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ในอัตราที่แตกต่างต่อคณะกรรมการการเงิน เป็นรายโครงการ </a:t>
            </a:r>
            <a:endParaRPr lang="th-TH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55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812360" cy="1143000"/>
          </a:xfrm>
        </p:spPr>
        <p:txBody>
          <a:bodyPr>
            <a:normAutofit/>
          </a:bodyPr>
          <a:lstStyle/>
          <a:p>
            <a:r>
              <a:rPr lang="th-TH" sz="4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การปรับปรุง</a:t>
            </a:r>
            <a:r>
              <a:rPr lang="th-TH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งบประมาณ</a:t>
            </a:r>
            <a:r>
              <a:rPr lang="th-TH" sz="4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 </a:t>
            </a:r>
            <a:r>
              <a:rPr lang="th-TH" sz="4800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(</a:t>
            </a:r>
            <a:r>
              <a:rPr lang="th-TH" sz="48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ข้อ </a:t>
            </a:r>
            <a:r>
              <a:rPr lang="th-TH" sz="4800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๑๔)</a:t>
            </a:r>
            <a:endParaRPr lang="th-TH" sz="4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99288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>
                <a:solidFill>
                  <a:srgbClr val="660033"/>
                </a:solidFill>
              </a:rPr>
              <a:t>การ</a:t>
            </a:r>
            <a:r>
              <a:rPr lang="th-TH" sz="2800" dirty="0">
                <a:solidFill>
                  <a:srgbClr val="660033"/>
                </a:solidFill>
              </a:rPr>
              <a:t>ขออนุมัติปรับงบประมาณโครงการจะดำเนินการได้ ในกรณีดังต่อไปนี้ 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660033"/>
                </a:solidFill>
              </a:rPr>
              <a:t>(๑) </a:t>
            </a:r>
            <a:r>
              <a:rPr lang="th-TH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</a:t>
            </a:r>
            <a:r>
              <a:rPr lang="th-TH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จริงตํ่ากว่า</a:t>
            </a:r>
            <a:r>
              <a:rPr lang="th-TH" sz="2800" dirty="0">
                <a:solidFill>
                  <a:srgbClr val="660033"/>
                </a:solidFill>
              </a:rPr>
              <a:t>ประมาณการรายได้เกินกว่าร้อยละยี่สิบห้า 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660033"/>
                </a:solidFill>
              </a:rPr>
              <a:t>(๒</a:t>
            </a:r>
            <a:r>
              <a:rPr lang="th-TH" sz="2800" dirty="0" smtClean="0">
                <a:solidFill>
                  <a:srgbClr val="660033"/>
                </a:solidFill>
              </a:rPr>
              <a:t>) </a:t>
            </a:r>
            <a:r>
              <a:rPr lang="th-TH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ค่าใช้จ่าย</a:t>
            </a:r>
            <a:r>
              <a:rPr lang="th-TH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จริงเฉพาะหมวดค่าจ้างสูงกว่า</a:t>
            </a:r>
            <a:r>
              <a:rPr lang="th-TH" sz="2800" dirty="0">
                <a:solidFill>
                  <a:srgbClr val="660033"/>
                </a:solidFill>
              </a:rPr>
              <a:t>งบประมาณเกินกว่าร้อยละยี่สิบห้า 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660033"/>
                </a:solidFill>
              </a:rPr>
              <a:t>(๓) </a:t>
            </a:r>
            <a:r>
              <a:rPr lang="th-TH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ค่าใช้จ่าย</a:t>
            </a:r>
            <a:r>
              <a:rPr lang="th-TH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จริงเฉพาะหมวดค่าตอบแทนสูงกว่า</a:t>
            </a:r>
            <a:r>
              <a:rPr lang="th-TH" sz="2800" dirty="0">
                <a:solidFill>
                  <a:srgbClr val="660033"/>
                </a:solidFill>
              </a:rPr>
              <a:t>งบประมาณเกินกว่าร้อยละยี่สิบห้า 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660033"/>
                </a:solidFill>
              </a:rPr>
              <a:t>(๔) </a:t>
            </a:r>
            <a:r>
              <a:rPr lang="th-TH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ค่าใช้จ่าย</a:t>
            </a:r>
            <a:r>
              <a:rPr lang="th-TH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จริงหมวดอื่นทั้งหมด</a:t>
            </a:r>
            <a:r>
              <a:rPr lang="th-TH" sz="2800" dirty="0">
                <a:solidFill>
                  <a:srgbClr val="660033"/>
                </a:solidFill>
              </a:rPr>
              <a:t>นอกเหนือจาก (๒) และ (๓) </a:t>
            </a:r>
            <a:r>
              <a:rPr lang="th-TH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สูงกว่า</a:t>
            </a:r>
            <a:r>
              <a:rPr lang="th-TH" sz="2800" dirty="0">
                <a:solidFill>
                  <a:srgbClr val="660033"/>
                </a:solidFill>
              </a:rPr>
              <a:t>งบประมาณเกินกว่าร้อยละยี่สิบห้า 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660033"/>
                </a:solidFill>
              </a:rPr>
              <a:t>(๕) </a:t>
            </a:r>
            <a:r>
              <a:rPr lang="th-TH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ค่าใช้จ่าย</a:t>
            </a:r>
            <a:r>
              <a:rPr lang="th-TH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จริงสูงกว่า</a:t>
            </a:r>
            <a:r>
              <a:rPr lang="th-TH" sz="2800" b="1" dirty="0">
                <a:solidFill>
                  <a:srgbClr val="0000FF"/>
                </a:solidFill>
              </a:rPr>
              <a:t>รายได้</a:t>
            </a:r>
            <a:r>
              <a:rPr lang="th-TH" sz="2800" dirty="0">
                <a:solidFill>
                  <a:srgbClr val="660033"/>
                </a:solidFill>
              </a:rPr>
              <a:t>โครงการ </a:t>
            </a:r>
          </a:p>
          <a:p>
            <a:pPr marL="0" indent="0">
              <a:buNone/>
            </a:pPr>
            <a:r>
              <a:rPr lang="th-TH" sz="2800" dirty="0" smtClean="0">
                <a:solidFill>
                  <a:srgbClr val="660033"/>
                </a:solidFill>
              </a:rPr>
              <a:t>	</a:t>
            </a:r>
            <a:endParaRPr lang="th-TH" sz="2400" dirty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745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95200" cy="936104"/>
          </a:xfrm>
        </p:spPr>
        <p:txBody>
          <a:bodyPr>
            <a:normAutofit fontScale="90000"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การจัดสรรเงิน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งบประมาณ (ข้อ ๑๔)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9390" y="1916832"/>
            <a:ext cx="7593090" cy="2808312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 smtClean="0">
                <a:solidFill>
                  <a:srgbClr val="660033"/>
                </a:solidFill>
              </a:rPr>
              <a:t>	ให้</a:t>
            </a:r>
            <a:r>
              <a:rPr lang="th-TH" sz="2800" b="1" dirty="0">
                <a:solidFill>
                  <a:srgbClr val="660033"/>
                </a:solidFill>
              </a:rPr>
              <a:t>เสนอขออนุมัติปรับงบประมาณต่อคณะกรรมการบริหารคณะหรือคณะกรรมการการเงินเพื่ออนุมัติแล้วแต่กรณีเป็นรายโครงการ </a:t>
            </a:r>
          </a:p>
          <a:p>
            <a:pPr marL="0" indent="0">
              <a:buNone/>
            </a:pPr>
            <a:r>
              <a:rPr lang="th-TH" sz="2800" b="1" dirty="0">
                <a:solidFill>
                  <a:srgbClr val="660033"/>
                </a:solidFill>
              </a:rPr>
              <a:t>	ข้อเสนอโครงการที่มีการขออนุมัติปรับงบประมาณ เมื่อได้รับอนุมัติแล้วให้คณะหรือส่วนงาน แล้วแต่กรณีจัดเก็บหลักฐานการเงินและการใช้งบประมาณเพื่อการตรวจสอบ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12</a:t>
            </a:fld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867342" y="4529163"/>
            <a:ext cx="8136904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C00000"/>
                </a:solidFill>
              </a:rPr>
              <a:t>เมื่อโครงการได้รับอนุมัติแล้ว ให้นำส่งข้อเสนอโครงการต่อ</a:t>
            </a:r>
            <a:r>
              <a:rPr lang="th-TH" b="1" dirty="0" smtClean="0">
                <a:solidFill>
                  <a:srgbClr val="C00000"/>
                </a:solidFill>
              </a:rPr>
              <a:t>มหาวิทยาลัย</a:t>
            </a:r>
          </a:p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เพื่อ</a:t>
            </a:r>
            <a:r>
              <a:rPr lang="th-TH" b="1" dirty="0">
                <a:solidFill>
                  <a:srgbClr val="C00000"/>
                </a:solidFill>
              </a:rPr>
              <a:t>จัดเก็บเป็นหลักฐานทางการเงินและการใช้งบประมาณ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6376" y="84890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(ต่อ)</a:t>
            </a:r>
            <a:endParaRPr lang="th-TH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00" y="548680"/>
            <a:ext cx="6995200" cy="1080120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0000FF"/>
                </a:solidFill>
              </a:rPr>
              <a:t>หมวด ๒ การรับเงิน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916791"/>
            <a:ext cx="7139136" cy="295237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660033"/>
                </a:solidFill>
              </a:rPr>
              <a:t>	ข้อ </a:t>
            </a:r>
            <a:r>
              <a:rPr lang="th-TH" dirty="0">
                <a:solidFill>
                  <a:srgbClr val="660033"/>
                </a:solidFill>
              </a:rPr>
              <a:t>๑๕ ให้คณะหรือส่วนงานที่จัดเก็บรายได้สำหรับโครงการ </a:t>
            </a:r>
            <a:r>
              <a:rPr lang="th-TH" dirty="0" smtClean="0">
                <a:solidFill>
                  <a:srgbClr val="660033"/>
                </a:solidFill>
              </a:rPr>
              <a:t>ดําเนินการ</a:t>
            </a:r>
            <a:r>
              <a:rPr lang="th-TH" dirty="0">
                <a:solidFill>
                  <a:srgbClr val="660033"/>
                </a:solidFill>
              </a:rPr>
              <a:t>รับเงิน ออกหลักฐานการ</a:t>
            </a:r>
            <a:r>
              <a:rPr lang="th-TH" dirty="0" smtClean="0">
                <a:solidFill>
                  <a:srgbClr val="660033"/>
                </a:solidFill>
              </a:rPr>
              <a:t>รับเงิน </a:t>
            </a:r>
            <a:r>
              <a:rPr lang="th-TH" dirty="0">
                <a:solidFill>
                  <a:srgbClr val="660033"/>
                </a:solidFill>
              </a:rPr>
              <a:t>เก็บหลักฐานทางการเงิน และ</a:t>
            </a:r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ดําเนินการ</a:t>
            </a:r>
            <a:r>
              <a:rPr lang="th-TH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ตามข้อบังคับจุฬาลงกรณ์มหาวิทยาลัยว่าด้วยการบริหารการเงิน ระเบียบและประกาศที่เกี่ยวข้องที่ใช้บังคับอยู่ ณ ขณะนั้น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995200" cy="1143000"/>
          </a:xfrm>
        </p:spPr>
        <p:txBody>
          <a:bodyPr>
            <a:noAutofit/>
          </a:bodyPr>
          <a:lstStyle/>
          <a:p>
            <a:r>
              <a:rPr lang="th-TH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หมวด ๓ </a:t>
            </a:r>
            <a:r>
              <a:rPr lang="th-TH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th-TH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th-TH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การ</a:t>
            </a:r>
            <a:r>
              <a:rPr lang="th-TH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เบิกจ่าย การใช้จ่าย และการ</a:t>
            </a:r>
            <a:r>
              <a:rPr lang="th-TH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สั่งาย</a:t>
            </a:r>
            <a:r>
              <a:rPr lang="th-TH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เงิน </a:t>
            </a:r>
            <a:endParaRPr lang="th-TH" sz="4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790"/>
            <a:ext cx="8064896" cy="4608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000" dirty="0"/>
              <a:t>ข้อ ๑๖ การเบิกจ่ายค่าใช้จ่ายสำหรับโครงการให้เป็นไปตามงบประมาณในข้อเสนอโครงการ ที่คณะกรรมการบริหารคณะหรือคณะกรรมการการเงิน อนุมัติ แล้วแต่กรณี โดยให้เก็บหลักฐานการจ่ายเงินและดำเนินการตามข้อบังคับจุฬาลงกรณ์มหาวิทยาลัยว่าด้วยการบริหารการเงิน ระเบียบและประกาศที่เกี่ยวข้องที่ใช้บังคับอยู่ ณ ขณะนั้น </a:t>
            </a:r>
          </a:p>
          <a:p>
            <a:pPr marL="0" indent="0">
              <a:buNone/>
            </a:pPr>
            <a:r>
              <a:rPr lang="th-TH" sz="2000" dirty="0"/>
              <a:t>ข้อ ๑๗ การใช้จ่ายเงินสํ าหรับโครงการ ในกรณีที่มีความจำเป็นต้องจ่ายเป็นเงินสดให้ใช้วิธียืมเงิน รองจ่ายโดยหัวหน้าโครงการ ทั้งนี้ ผู้มีอํานาจสั่งจ่ายเงินอาจพิจารณากําหนดวงเงินยืมรองจ่ายได้ตามความ จําเป็นและเหมาะสม ๖ </a:t>
            </a:r>
          </a:p>
          <a:p>
            <a:pPr marL="0" indent="0">
              <a:buNone/>
            </a:pPr>
            <a:r>
              <a:rPr lang="th-TH" sz="2000" dirty="0"/>
              <a:t>ข้อ ๑๘ การจ่ายเงินทุกรายการของโครงการจะจ่ายได้ต่อเมื่อได้รับอนุมัติจากผู้มีอํานาจสั่งจ่ายแล้ว โดยให้ดําเนินการตามข้อบังคับจุฬาลงกรณ์มหาวิทยาลัยว่าด้วยการบริหารการเงิน ระเบียบและประกาศที่ เกี่ยวข้องที่ใช้บังคับอยู่ ณ ขณะนั้น </a:t>
            </a:r>
          </a:p>
          <a:p>
            <a:pPr marL="0" indent="0">
              <a:buNone/>
            </a:pPr>
            <a:r>
              <a:rPr lang="th-TH" sz="2000" dirty="0"/>
              <a:t>ข้อ ๑๙ ในกรณีที่ต้องมีการจ่ายค่าปรับ ค่าเสียหาย หรือค่าใช้จ่าย</a:t>
            </a:r>
            <a:r>
              <a:rPr lang="th-TH" sz="2000" dirty="0" smtClean="0"/>
              <a:t>อื่น</a:t>
            </a:r>
            <a:r>
              <a:rPr lang="th-TH" sz="2000" dirty="0"/>
              <a:t>ใดที่เกิดขึ้นหรือเกี่ยวเนื่องกับ</a:t>
            </a:r>
            <a:r>
              <a:rPr lang="th-TH" sz="2000" dirty="0" smtClean="0"/>
              <a:t>การดําเนิน</a:t>
            </a:r>
            <a:r>
              <a:rPr lang="th-TH" sz="2000" dirty="0"/>
              <a:t>โครงการ ให้จ่ายจากหมวดสํารองของโครงการ และเงินที่เหลืออยู่ในงบประมาณซึ่งยังไม่ได้เบิกจ่าย ตามลำดับก่อน </a:t>
            </a:r>
          </a:p>
          <a:p>
            <a:pPr marL="0" indent="0">
              <a:buNone/>
            </a:pPr>
            <a:r>
              <a:rPr lang="th-TH" sz="2000" dirty="0" smtClean="0"/>
              <a:t>	ใน</a:t>
            </a:r>
            <a:r>
              <a:rPr lang="th-TH" sz="2000" dirty="0"/>
              <a:t>กรณีที่เงินสำรองหรือเงินที่เหลืออยู่ในงบประมาณไม่เพียงพอจ่ายค่าปรับ ค่าเสียหาย หรือค่าใช้จ่ายอื่นใดที่เกิดขึ้นหรือเกี่ยวเนื่องกับการดำเนินโครงการตามวรรคหนึ่ง หัวหน้าโครงการและผู้ร่วมโครงการมีหน้าที่และความรับผิดชอบในการจ่ายร่วมกัน ทั้งนี้ ในกรณีที่มีผู้ร่วมโครงการหลายราย ให้ผู้ร่วมโครงการ แต่ละรายมีหน้าที่และความรับผิดชอบเฉพาะในส่วนของตน </a:t>
            </a:r>
          </a:p>
          <a:p>
            <a:pPr marL="0" indent="0">
              <a:buNone/>
            </a:pPr>
            <a:endParaRPr lang="th-TH" sz="2000" dirty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56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หมวด </a:t>
            </a:r>
            <a:r>
              <a:rPr lang="th-TH" sz="4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๔ การ</a:t>
            </a:r>
            <a:r>
              <a:rPr lang="th-TH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ดำเนินการทางพัสดุ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00" y="1916791"/>
            <a:ext cx="6995200" cy="3744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ข้อ </a:t>
            </a:r>
            <a:r>
              <a:rPr lang="th-TH" dirty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๒๐ การจัดหาพัสดุจะทำได้เฉพาะพัสดุที่มีลักษณะเฉพาะเพื่อโครงการนั้นเท่านั้น และจะต้องอยู่ภายใต้งบประมาณที่ได้รับอนุมัติ </a:t>
            </a:r>
          </a:p>
          <a:p>
            <a:pPr marL="0" indent="0">
              <a:buNone/>
            </a:pPr>
            <a:r>
              <a:rPr lang="th-TH" dirty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ข้อ ๒๑ การดำเนินการทางพัสดุของโครงการ ให้ดำเนินการตามข้อบังคับจุฬาลงกรณ์มหาวิทยาลัย ว่าด้วยการพัสดุ ระเบียบ และประกาศที่เกี่ยวข้อง ที่ใช้บังคับอยู่ ณ ขณะนั้น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9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995200" cy="1143000"/>
          </a:xfrm>
        </p:spPr>
        <p:txBody>
          <a:bodyPr>
            <a:normAutofit/>
          </a:bodyPr>
          <a:lstStyle/>
          <a:p>
            <a:r>
              <a:rPr lang="th-TH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หมวด ๕ </a:t>
            </a:r>
            <a:r>
              <a:rPr lang="th-TH" sz="4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</a:t>
            </a:r>
            <a:r>
              <a:rPr lang="th-TH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รายงานการเงิน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600" b="1" dirty="0" smtClean="0">
                <a:solidFill>
                  <a:srgbClr val="FF0000"/>
                </a:solidFill>
              </a:rPr>
              <a:t>ข้อ </a:t>
            </a:r>
            <a:r>
              <a:rPr lang="th-TH" sz="2600" b="1" dirty="0">
                <a:solidFill>
                  <a:srgbClr val="FF0000"/>
                </a:solidFill>
              </a:rPr>
              <a:t>๒๒ </a:t>
            </a:r>
            <a:r>
              <a:rPr lang="th-TH" sz="2600" b="1" dirty="0">
                <a:solidFill>
                  <a:srgbClr val="602E04"/>
                </a:solidFill>
              </a:rPr>
              <a:t>ให้คณะหรือส่วนงานผู้รับผิดชอบโครงการ</a:t>
            </a:r>
            <a:r>
              <a:rPr lang="th-TH" sz="2600" b="1" u="sng" dirty="0">
                <a:solidFill>
                  <a:srgbClr val="FF0000"/>
                </a:solidFill>
              </a:rPr>
              <a:t>เก็บหลักฐานทางการเงินเพื่อการตรวจสอบ </a:t>
            </a:r>
          </a:p>
          <a:p>
            <a:pPr marL="0" indent="0">
              <a:buNone/>
            </a:pPr>
            <a:r>
              <a:rPr lang="th-TH" sz="2600" b="1" dirty="0">
                <a:solidFill>
                  <a:srgbClr val="FF0000"/>
                </a:solidFill>
              </a:rPr>
              <a:t>ข้อ ๒๓ </a:t>
            </a:r>
            <a:r>
              <a:rPr lang="th-TH" sz="2600" b="1" dirty="0">
                <a:solidFill>
                  <a:srgbClr val="602E04"/>
                </a:solidFill>
              </a:rPr>
              <a:t>ให้หัวหน้าโครงการ</a:t>
            </a:r>
            <a:r>
              <a:rPr lang="th-TH" sz="2600" b="1" u="sng" dirty="0">
                <a:solidFill>
                  <a:srgbClr val="FF0000"/>
                </a:solidFill>
              </a:rPr>
              <a:t>จัดทำรายงานการรับจ่ายเงิน</a:t>
            </a:r>
            <a:r>
              <a:rPr lang="th-TH" sz="2600" b="1" dirty="0">
                <a:solidFill>
                  <a:srgbClr val="602E04"/>
                </a:solidFill>
              </a:rPr>
              <a:t>และเสนอมหาวิทยาลัยเพื่อทราบภายใน หกสิบวันนับแต่วันสิ้นสุดโครงการ ทั้งนี้ ในกรณีของคณะให้ผ่านความเห็นชอบของคณะกรรมการบริหารคณะ </a:t>
            </a:r>
          </a:p>
          <a:p>
            <a:pPr marL="0" indent="0">
              <a:buNone/>
            </a:pPr>
            <a:r>
              <a:rPr lang="th-TH" sz="2600" b="1" dirty="0">
                <a:solidFill>
                  <a:srgbClr val="FF0000"/>
                </a:solidFill>
              </a:rPr>
              <a:t>ข้อ ๒๔ </a:t>
            </a:r>
            <a:r>
              <a:rPr lang="th-TH" sz="2600" b="1" dirty="0">
                <a:solidFill>
                  <a:srgbClr val="602E04"/>
                </a:solidFill>
              </a:rPr>
              <a:t>ให้คณะหรือส่วนงาน</a:t>
            </a:r>
            <a:r>
              <a:rPr lang="th-TH" sz="2600" b="1" u="sng" dirty="0">
                <a:solidFill>
                  <a:srgbClr val="FF0000"/>
                </a:solidFill>
              </a:rPr>
              <a:t>สรุปโครงการ ตลอดจนรายงานการรับจ่ายเงินของทุกโครงการ</a:t>
            </a:r>
            <a:r>
              <a:rPr lang="th-TH" sz="2600" b="1" dirty="0">
                <a:solidFill>
                  <a:srgbClr val="602E04"/>
                </a:solidFill>
              </a:rPr>
              <a:t>ที่ดำเนินการแล้วเสร็จในปีบัญชีและเสนอสภามหาวิทยาลัยเพื่อทราบภายในหกสิบวันนับแต่วันสิ้นปีบัญชีนั้น ทั้งนี้ ในกรณีของคณะให้ผ่านความเห็นชอบของคณะกรรมการบริหารคณะ </a:t>
            </a:r>
          </a:p>
          <a:p>
            <a:pPr marL="0" indent="0">
              <a:buNone/>
            </a:pPr>
            <a:r>
              <a:rPr lang="th-TH" sz="2600" b="1" dirty="0">
                <a:solidFill>
                  <a:srgbClr val="FF0000"/>
                </a:solidFill>
              </a:rPr>
              <a:t>ข้อ ๒๕ </a:t>
            </a:r>
            <a:r>
              <a:rPr lang="th-TH" sz="2600" b="1" dirty="0">
                <a:solidFill>
                  <a:srgbClr val="602E04"/>
                </a:solidFill>
              </a:rPr>
              <a:t>เมื่อสิ้นสุดโครงการ หากมีเงินรายได้เหนือรายจ่ายให้ถือเป็นรายได้ของคณะผู้รับผิดชอบโครงการหรือส่วนงานแล้วแต่กรณี หรือตามที่กำหนดไว้ในประกาศโครงการ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1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995200" cy="1143000"/>
          </a:xfrm>
        </p:spPr>
        <p:txBody>
          <a:bodyPr>
            <a:normAutofit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</a:rPr>
              <a:t>ระบบงานเทคโนโลยี </a:t>
            </a:r>
            <a:r>
              <a:rPr lang="zh-CN" altLang="en-US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：</a:t>
            </a:r>
            <a:r>
              <a:rPr lang="en-US" altLang="zh-CN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CU-ERP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8064896" cy="201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 smtClean="0">
                <a:solidFill>
                  <a:srgbClr val="660033"/>
                </a:solidFill>
              </a:rPr>
              <a:t>	การบริหารจัดการโครงการบริการวิชาการแหล่งทุนภายนอก ตามข้อบังคับจุฬาฯ </a:t>
            </a:r>
          </a:p>
          <a:p>
            <a:pPr marL="0" indent="0">
              <a:buNone/>
            </a:pPr>
            <a:r>
              <a:rPr lang="th-TH" sz="2800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2800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บริหารจัดการในระบบงาน </a:t>
            </a:r>
            <a:r>
              <a:rPr lang="en-US" altLang="zh-CN" sz="28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CU-ERP</a:t>
            </a:r>
            <a:r>
              <a:rPr lang="th-TH" altLang="zh-CN" sz="28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ฐานะเป็นเงินรับฝาก ในบัญชีบ่อพักของส่วนงาน  </a:t>
            </a:r>
            <a:r>
              <a:rPr lang="th-TH" sz="28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โดยมีแผนงบประมาณ</a:t>
            </a:r>
            <a:r>
              <a:rPr lang="th-TH" sz="2800" b="1" dirty="0">
                <a:solidFill>
                  <a:srgbClr val="0000FF"/>
                </a:solidFill>
              </a:rPr>
              <a:t> </a:t>
            </a:r>
            <a:r>
              <a:rPr lang="th-TH" sz="2800" b="1" dirty="0" smtClean="0">
                <a:solidFill>
                  <a:srgbClr val="660033"/>
                </a:solidFill>
              </a:rPr>
              <a:t>ดังนี้</a:t>
            </a:r>
            <a:endParaRPr lang="th-TH" altLang="zh-CN" sz="2800" b="1" kern="0" dirty="0">
              <a:solidFill>
                <a:srgbClr val="660033"/>
              </a:solidFill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th-TH" sz="2800" b="1" kern="0" dirty="0">
              <a:solidFill>
                <a:srgbClr val="660033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17</a:t>
            </a:fld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3832267"/>
            <a:ext cx="7813376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b="1" kern="0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Fund</a:t>
            </a:r>
            <a:r>
              <a:rPr lang="th-TH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zh-CN" altLang="en-US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            </a:t>
            </a:r>
            <a:r>
              <a:rPr lang="en-US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2</a:t>
            </a:r>
            <a:r>
              <a:rPr lang="en-US" altLang="zh-CN" b="1" i="1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6000</a:t>
            </a:r>
            <a:r>
              <a:rPr lang="en-US" altLang="zh-CN" b="1" kern="0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498</a:t>
            </a:r>
            <a:r>
              <a:rPr lang="en-US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00 </a:t>
            </a:r>
            <a:r>
              <a:rPr lang="th-TH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   บัญชี</a:t>
            </a:r>
            <a:r>
              <a:rPr lang="th-TH" altLang="zh-CN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บ่อพักของสถาบัน เอเซียศึกษา</a:t>
            </a:r>
          </a:p>
          <a:p>
            <a:pPr marL="0" indent="0">
              <a:buNone/>
            </a:pPr>
            <a:r>
              <a:rPr lang="en-US" altLang="zh-CN" b="1" kern="0" dirty="0" err="1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FundCenter</a:t>
            </a:r>
            <a:r>
              <a:rPr lang="zh-CN" altLang="en-US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zh-CN" altLang="en-US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23</a:t>
            </a:r>
            <a:r>
              <a:rPr lang="en-US" b="1" i="1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60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20</a:t>
            </a:r>
            <a:r>
              <a:rPr lang="en-US" b="1" u="sng" kern="0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xxxx</a:t>
            </a:r>
            <a:r>
              <a:rPr lang="th-TH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     คก.บริการ</a:t>
            </a:r>
            <a:r>
              <a:rPr lang="th-TH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วิชาการ</a:t>
            </a:r>
            <a:r>
              <a:rPr lang="th-TH" altLang="zh-CN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สถาบันเอเซียศึกษา</a:t>
            </a:r>
          </a:p>
          <a:p>
            <a:pPr marL="0" indent="0">
              <a:buNone/>
            </a:pPr>
            <a:r>
              <a:rPr lang="en-US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FA</a:t>
            </a:r>
            <a:r>
              <a:rPr lang="zh-CN" altLang="en-US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        </a:t>
            </a:r>
            <a:r>
              <a:rPr lang="en-US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2541</a:t>
            </a:r>
            <a:r>
              <a:rPr lang="en-US" altLang="zh-CN" b="1" i="1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6000</a:t>
            </a:r>
            <a:r>
              <a:rPr lang="en-US" altLang="zh-CN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20</a:t>
            </a:r>
            <a:r>
              <a:rPr lang="en-US" altLang="zh-CN" b="1" u="sng" kern="0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xxxx</a:t>
            </a:r>
            <a:r>
              <a:rPr lang="th-TH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       </a:t>
            </a:r>
            <a:r>
              <a:rPr lang="th-TH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คก.บริการ</a:t>
            </a:r>
            <a:r>
              <a:rPr lang="th-TH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วิชาการ</a:t>
            </a:r>
            <a:r>
              <a:rPr lang="th-TH" altLang="zh-CN" b="1" kern="0" dirty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สถาบันเอเซีย</a:t>
            </a:r>
            <a:r>
              <a:rPr lang="th-TH" altLang="zh-CN" b="1" kern="0" dirty="0" smtClean="0">
                <a:solidFill>
                  <a:srgbClr val="660033"/>
                </a:solidFill>
                <a:latin typeface="BrowalliaUPC" pitchFamily="34" charset="-34"/>
                <a:cs typeface="BrowalliaUPC" pitchFamily="34" charset="-34"/>
              </a:rPr>
              <a:t>ศึกษา</a:t>
            </a:r>
            <a:endParaRPr lang="th-TH" altLang="zh-CN" b="1" kern="0" dirty="0">
              <a:solidFill>
                <a:srgbClr val="660033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750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995200" cy="1143000"/>
          </a:xfrm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0000FF"/>
                </a:solidFill>
              </a:rPr>
              <a:t>งบประมาณ</a:t>
            </a:r>
            <a:endParaRPr lang="th-TH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00" y="1916791"/>
            <a:ext cx="6336784" cy="2304298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การนำเข้างบประมาณ</a:t>
            </a:r>
          </a:p>
          <a:p>
            <a:r>
              <a:rPr lang="th-TH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การปรับปรุงงบประมาณ</a:t>
            </a:r>
          </a:p>
          <a:p>
            <a:r>
              <a:rPr lang="th-TH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การยกยอดงบประมาณคงเหลือ</a:t>
            </a:r>
            <a:endParaRPr lang="th-TH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99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995200" cy="1143000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การนำเข้างบประมาณ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896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altLang="zh-CN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บริหารจัดการโครงการ</a:t>
            </a:r>
            <a:r>
              <a:rPr lang="th-TH" altLang="zh-CN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ในระบบงานโดย</a:t>
            </a:r>
            <a:endParaRPr lang="th-TH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เมื่อข้อเสนอโครงการได้รับการพิจารณา</a:t>
            </a:r>
            <a:r>
              <a:rPr lang="th-TH" sz="3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อนุมัติ</a:t>
            </a:r>
            <a:r>
              <a:rPr lang="th-TH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ตามข้อบังคับฯ</a:t>
            </a:r>
          </a:p>
          <a:p>
            <a:r>
              <a:rPr lang="th-TH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จัดทำแผนงบประมาณ </a:t>
            </a:r>
            <a:r>
              <a:rPr lang="en-US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YY9 </a:t>
            </a:r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ในระบบงาน </a:t>
            </a:r>
            <a:r>
              <a:rPr lang="en-US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CU-ERP</a:t>
            </a:r>
          </a:p>
          <a:p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แจ้งสำนักบริหารยุทธศาสตร์และการงบประมาณ (พร้อมหลักฐานการอนุมัติ) ให้ยกงบประมาณจาก </a:t>
            </a:r>
            <a:r>
              <a:rPr lang="en-US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YY9</a:t>
            </a:r>
            <a:r>
              <a:rPr lang="zh-CN" altLang="en-US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เป็น </a:t>
            </a:r>
            <a:r>
              <a:rPr lang="en-US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plan0 </a:t>
            </a:r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 </a:t>
            </a:r>
            <a:r>
              <a:rPr lang="en-US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Budget0</a:t>
            </a:r>
          </a:p>
          <a:p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ดำเนินการด้านการเงินและการพัสดุ(ถ้ามี) </a:t>
            </a:r>
          </a:p>
          <a:p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แบบฟอร์ม คือ </a:t>
            </a:r>
            <a:r>
              <a:rPr lang="en-US" altLang="zh-CN" sz="3000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Planco</a:t>
            </a:r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</a:p>
          <a:p>
            <a:r>
              <a:rPr lang="th-TH" altLang="zh-CN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การนำเข้างบประมาณ ให้นำเข้าในปีที่อนุมัติ โครงการ ยกเว้นอนุมัติเดือนกันยายน อาจนำเข้าในปีถัดไปได้</a:t>
            </a:r>
            <a:endParaRPr lang="en-US" altLang="zh-CN" sz="30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8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19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250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ABFFA-6584-4780-BE00-120665187288}" type="slidenum">
              <a:rPr lang="en-US" smtClean="0"/>
              <a:pPr>
                <a:defRPr/>
              </a:pPr>
              <a:t>2</a:t>
            </a:fld>
            <a:endParaRPr lang="th-TH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547664" y="688706"/>
            <a:ext cx="659733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9pPr>
          </a:lstStyle>
          <a:p>
            <a:r>
              <a:rPr lang="th-TH" sz="5400" u="sng" kern="0" dirty="0" smtClean="0">
                <a:solidFill>
                  <a:srgbClr val="0000FF"/>
                </a:solidFill>
                <a:latin typeface="BrowalliaUPC" pitchFamily="34" charset="-34"/>
                <a:cs typeface="BrowalliaUPC" pitchFamily="34" charset="-34"/>
              </a:rPr>
              <a:t>ขอบเขตเนื้อหา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036666" y="1844824"/>
            <a:ext cx="695021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sz="4000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กฎหมาย </a:t>
            </a:r>
            <a:r>
              <a:rPr lang="en-US" altLang="zh-CN" sz="4000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:</a:t>
            </a:r>
            <a:r>
              <a:rPr lang="zh-CN" altLang="en-US" sz="4000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3200" dirty="0"/>
              <a:t>ข้อบังคับจุฬาลงกรณ์มหาวิทยาลัย ว่าด้วยการให้บริการทางวิชาการ พ.ศ. ๒๕๕๔</a:t>
            </a:r>
            <a:endParaRPr lang="th-TH" sz="3200" kern="0" dirty="0" smtClean="0">
              <a:solidFill>
                <a:schemeClr val="tx1">
                  <a:lumMod val="95000"/>
                  <a:lumOff val="5000"/>
                </a:schemeClr>
              </a:solidFill>
              <a:latin typeface="BrowalliaUPC" pitchFamily="34" charset="-34"/>
              <a:cs typeface="BrowalliaUPC" pitchFamily="34" charset="-34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sz="4000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</a:rPr>
              <a:t>ระบบงานเทคโนโลยี </a:t>
            </a:r>
            <a:r>
              <a:rPr lang="zh-CN" altLang="en-US" sz="3200" kern="0" dirty="0" smtClean="0">
                <a:solidFill>
                  <a:srgbClr val="602E04"/>
                </a:solidFill>
                <a:latin typeface="BrowalliaUPC" pitchFamily="34" charset="-34"/>
                <a:cs typeface="BrowalliaUPC" pitchFamily="34" charset="-34"/>
              </a:rPr>
              <a:t>：</a:t>
            </a:r>
            <a:r>
              <a:rPr lang="en-US" altLang="zh-CN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CU-ERP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altLang="zh-CN" sz="4000" kern="0" dirty="0" smtClean="0">
                <a:solidFill>
                  <a:srgbClr val="602E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งบประมาณ</a:t>
            </a:r>
            <a:endParaRPr lang="en-US" altLang="zh-CN" sz="4000" kern="0" dirty="0" smtClean="0">
              <a:solidFill>
                <a:srgbClr val="602E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581128"/>
            <a:ext cx="1869034" cy="17739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5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20</a:t>
            </a:fld>
            <a:endParaRPr lang="th-TH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11485"/>
            <a:ext cx="6629400" cy="585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2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95200" cy="864096"/>
          </a:xfrm>
        </p:spPr>
        <p:txBody>
          <a:bodyPr>
            <a:normAutofit fontScale="90000"/>
          </a:bodyPr>
          <a:lstStyle/>
          <a:p>
            <a: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การปรับปรุงงบประมาณ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8064896" cy="4824536"/>
          </a:xfrm>
        </p:spPr>
        <p:txBody>
          <a:bodyPr>
            <a:noAutofit/>
          </a:bodyPr>
          <a:lstStyle/>
          <a:p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กรณีเป็นไปตามข้อบังคับข้อ 14</a:t>
            </a:r>
          </a:p>
          <a:p>
            <a:pPr lvl="1"/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เป็นการปรับปรุงโครงการฯที่นำเข้างบประมาณในปีที่ปรับปรุงฯ ให้ทำตามขั้นตอนการนำเข้างบประมาณ ซ้ำอีกครั้ง ด้วย</a:t>
            </a:r>
            <a:r>
              <a:rPr lang="th-TH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วิธีการ รีเซตและเขียนทับ</a:t>
            </a:r>
          </a:p>
          <a:p>
            <a:pPr lvl="1"/>
            <a:r>
              <a:rPr lang="th-TH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เป็นการปรับปรุง</a:t>
            </a:r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โครงการฯที่ยกยอดมาจากปีก่อนหน้า </a:t>
            </a:r>
            <a:r>
              <a:rPr lang="th-TH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ให้ใช้แบบฟอร์ม </a:t>
            </a:r>
            <a:r>
              <a:rPr lang="en-US" altLang="zh-CN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Planco</a:t>
            </a:r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</a:p>
          <a:p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กรณีการปรับปรุงไม่เป็นไปตามช้อบังคับข้อ 14 </a:t>
            </a:r>
          </a:p>
          <a:p>
            <a:pPr lvl="1"/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ปรับปรุงเพิ่มประมาณการรายจ่าย เงื่อนไข คณะกรรมการบริหารส่วนงานเห็นชอบ และแผนงบประมาณที่ปรับปรุงสอดคล้องกับแผนงบประมาณรายจ่ายที่อนุมัติไว้เดิม </a:t>
            </a:r>
          </a:p>
          <a:p>
            <a:pPr lvl="1"/>
            <a:endParaRPr lang="en-US" altLang="zh-CN" sz="2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th-TH" sz="32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67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22</a:t>
            </a:fld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734889"/>
            <a:ext cx="8220491" cy="6130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1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995200" cy="1143000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การยกยอดงบประมาณคงเหลือ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790"/>
            <a:ext cx="6984776" cy="3960481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th-TH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โครงการฯที่ได้รับอนุมัติและนำเข้างบประมาณในระบบ </a:t>
            </a: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CU-</a:t>
            </a:r>
            <a:r>
              <a:rPr lang="en-US" altLang="zh-CN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ERP</a:t>
            </a:r>
            <a:r>
              <a:rPr lang="zh-CN" alt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แล้ว แต่ยังดำเนินการไม่เสร็จสิ้น ก่อนที่จะเปลี่ยนปีบัญชี ให้แจ้งดำเนินการยกยอดงบประมาณคงเหลือข้ามปีบัญชี </a:t>
            </a:r>
            <a:r>
              <a:rPr lang="th-TH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แบบฟอร์ม </a:t>
            </a:r>
            <a:r>
              <a:rPr lang="en-US" altLang="zh-CN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Planco</a:t>
            </a:r>
            <a:r>
              <a:rPr lang="th-TH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04) </a:t>
            </a:r>
            <a:r>
              <a:rPr lang="th-TH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ไปปีถัดไป เพื่อบริหารจัดการโครงการต่อเนื่อง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ถ้าโครงการมีรายการครุภัณฑ์ที่อยู่ระหว่างดำเนินการ (</a:t>
            </a:r>
            <a:r>
              <a:rPr lang="en-US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PR/PO</a:t>
            </a:r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ให้แจ้งเลขที่ </a:t>
            </a:r>
            <a:r>
              <a:rPr lang="en-US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PR/PO</a:t>
            </a:r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ให้ยกยอดงบประมาณ ของ</a:t>
            </a:r>
            <a:r>
              <a:rPr lang="th-TH" altLang="zh-CN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PR/PO</a:t>
            </a:r>
            <a:r>
              <a:rPr lang="th-TH" altLang="zh-CN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altLang="zh-CN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ไปด้วย</a:t>
            </a:r>
            <a:r>
              <a:rPr lang="th-TH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แบบฟอร์ม </a:t>
            </a:r>
            <a:r>
              <a:rPr lang="en-US" altLang="zh-CN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Planco</a:t>
            </a:r>
            <a:r>
              <a:rPr lang="th-TH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03) พร้อมระบุรายการไว้ที่ 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Planco04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ด้วย</a:t>
            </a:r>
            <a:endParaRPr lang="th-TH" altLang="zh-CN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th-TH" sz="28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47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24</a:t>
            </a:fld>
            <a:endParaRPr lang="th-TH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233988" y="2916238"/>
            <a:ext cx="133350" cy="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233988" y="2916238"/>
            <a:ext cx="133350" cy="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pic>
        <p:nvPicPr>
          <p:cNvPr id="307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6768752" cy="5889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2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573697"/>
            <a:ext cx="6995200" cy="1143000"/>
          </a:xfrm>
        </p:spPr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ถาม-ตอบ</a:t>
            </a:r>
            <a:endParaRPr lang="th-TH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4869161"/>
            <a:ext cx="4824536" cy="9361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2000" dirty="0" smtClean="0"/>
              <a:t>วันดี จงคงคา</a:t>
            </a:r>
          </a:p>
          <a:p>
            <a:pPr marL="0" indent="0" algn="ctr">
              <a:buNone/>
            </a:pPr>
            <a:r>
              <a:rPr lang="th-TH" sz="2000" dirty="0" smtClean="0"/>
              <a:t>โทร 02-218-80061</a:t>
            </a:r>
            <a:endParaRPr lang="th-TH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25</a:t>
            </a:fld>
            <a:endParaRPr lang="th-TH"/>
          </a:p>
        </p:txBody>
      </p:sp>
      <p:pic>
        <p:nvPicPr>
          <p:cNvPr id="5122" name="Picture 2" descr="C:\Users\wandee\Pictures\แมว4ตัว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28800"/>
            <a:ext cx="4824536" cy="301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0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ABFFA-6584-4780-BE00-120665187288}" type="slidenum">
              <a:rPr lang="en-US" smtClean="0"/>
              <a:pPr>
                <a:defRPr/>
              </a:pPr>
              <a:t>3</a:t>
            </a:fld>
            <a:endParaRPr lang="th-TH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078169" y="2348880"/>
            <a:ext cx="695021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9pPr>
          </a:lstStyle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ประเภทของ</a:t>
            </a:r>
            <a:r>
              <a:rPr lang="th-TH" sz="3200" dirty="0"/>
              <a:t>การให้บริการทาง</a:t>
            </a:r>
            <a:r>
              <a:rPr lang="th-TH" sz="3200" dirty="0" smtClean="0"/>
              <a:t>วิชาการ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อัตราการเบิกจ่าย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การจัดทำงบประมาณ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การจัดสรรเงินงบประมาณ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การปรับปรุงงบประมาณ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8169" y="674192"/>
            <a:ext cx="659733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660033"/>
                </a:solidFill>
                <a:latin typeface="Comic Sans MS" pitchFamily="66" charset="0"/>
                <a:cs typeface="Cordia New" pitchFamily="34" charset="-34"/>
              </a:defRPr>
            </a:lvl9pPr>
          </a:lstStyle>
          <a:p>
            <a:pPr algn="l"/>
            <a:r>
              <a:rPr lang="th-TH" sz="4000" dirty="0">
                <a:solidFill>
                  <a:srgbClr val="0000FF"/>
                </a:solidFill>
              </a:rPr>
              <a:t>ข้อบังคับจุฬาลงกรณ์มหาวิทยาลัย ว่าด้วยการให้บริการทางวิชาการ พ.ศ. ๒๕๕๔</a:t>
            </a:r>
            <a:endParaRPr lang="th-TH" sz="4000" kern="0" dirty="0">
              <a:solidFill>
                <a:srgbClr val="0000FF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78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995200" cy="1430956"/>
          </a:xfrm>
        </p:spPr>
        <p:txBody>
          <a:bodyPr>
            <a:noAutofit/>
          </a:bodyPr>
          <a:lstStyle/>
          <a:p>
            <a:r>
              <a:rPr lang="th-TH" sz="44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ประเภทของ</a:t>
            </a:r>
            <a:r>
              <a:rPr lang="th-TH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การให้บริการทาง</a:t>
            </a:r>
            <a:r>
              <a:rPr lang="th-TH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วิชาการ</a:t>
            </a:r>
            <a:r>
              <a:rPr lang="th-TH" sz="4400" dirty="0" smtClean="0">
                <a:solidFill>
                  <a:srgbClr val="0000FF"/>
                </a:solidFill>
              </a:rPr>
              <a:t/>
            </a:r>
            <a:br>
              <a:rPr lang="th-TH" sz="4400" dirty="0" smtClean="0">
                <a:solidFill>
                  <a:srgbClr val="0000FF"/>
                </a:solidFill>
              </a:rPr>
            </a:br>
            <a:r>
              <a:rPr lang="th-TH" sz="3200" dirty="0" smtClean="0">
                <a:solidFill>
                  <a:srgbClr val="0000FF"/>
                </a:solidFill>
              </a:rPr>
              <a:t>ตามข้อบังคับ จุฬาฯ ๒๕๕๔ </a:t>
            </a:r>
            <a:endParaRPr lang="th-TH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704856" cy="43924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ข้อ ๖ การให้บริการทางวิชาการแบ่งเป็นสี่ประเภท ดังต่อไปนี้ 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rgbClr val="660033"/>
                </a:solidFill>
              </a:rPr>
              <a:t>     (</a:t>
            </a:r>
            <a:r>
              <a:rPr lang="th-TH" b="1" dirty="0">
                <a:solidFill>
                  <a:srgbClr val="660033"/>
                </a:solidFill>
              </a:rPr>
              <a:t>๑) การจัดอภิปราย บรรยาย อบรม ประชุม หรือสัมมนาทางวิชาการ 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rgbClr val="660033"/>
                </a:solidFill>
              </a:rPr>
              <a:t>     (</a:t>
            </a:r>
            <a:r>
              <a:rPr lang="th-TH" b="1" dirty="0">
                <a:solidFill>
                  <a:srgbClr val="660033"/>
                </a:solidFill>
              </a:rPr>
              <a:t>๒) งานค้นคว้า สำรวจ วิเคราะห์ ทดสอบ ตรวจสอบ วางระบบ วางแผน ออกแบบ ประดิษฐ์ งานเขียนหรืองานแปลทางวิชาการ 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rgbClr val="660033"/>
                </a:solidFill>
              </a:rPr>
              <a:t>     (</a:t>
            </a:r>
            <a:r>
              <a:rPr lang="th-TH" b="1" dirty="0">
                <a:solidFill>
                  <a:srgbClr val="660033"/>
                </a:solidFill>
              </a:rPr>
              <a:t>๓) งานที่ปรึกษาหรือให้คำปรึกษาทางวิชาการ ทางเทคนิค หรือทางวิชาชีพ 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rgbClr val="660033"/>
                </a:solidFill>
              </a:rPr>
              <a:t>     (</a:t>
            </a:r>
            <a:r>
              <a:rPr lang="th-TH" b="1" dirty="0">
                <a:solidFill>
                  <a:srgbClr val="660033"/>
                </a:solidFill>
              </a:rPr>
              <a:t>๔) งานบริการทางวิชาการลักษณะอื่น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994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95200" cy="936104"/>
          </a:xfrm>
        </p:spPr>
        <p:txBody>
          <a:bodyPr>
            <a:normAutofit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อัตราการ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เบิกจ่าย (ข้อ ๘)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502382"/>
            <a:ext cx="6995200" cy="410445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solidFill>
                  <a:srgbClr val="660033"/>
                </a:solidFill>
              </a:rPr>
              <a:t>การให้บริการทางวิชาการที่จัดโดย</a:t>
            </a:r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คณะ</a:t>
            </a:r>
          </a:p>
          <a:p>
            <a:r>
              <a:rPr lang="th-TH" dirty="0" smtClean="0">
                <a:solidFill>
                  <a:srgbClr val="660033"/>
                </a:solidFill>
              </a:rPr>
              <a:t> </a:t>
            </a:r>
            <a:r>
              <a:rPr lang="th-TH" dirty="0">
                <a:solidFill>
                  <a:srgbClr val="660033"/>
                </a:solidFill>
              </a:rPr>
              <a:t>ให้ใช้อัตราการเบิกจ่ายตามประกาศอัตราการเบิกจ่ายของมหาวิทยาลัย</a:t>
            </a:r>
            <a:r>
              <a:rPr lang="th-TH" b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หรือ</a:t>
            </a:r>
          </a:p>
          <a:p>
            <a:r>
              <a:rPr lang="th-TH" dirty="0" smtClean="0">
                <a:solidFill>
                  <a:srgbClr val="660033"/>
                </a:solidFill>
              </a:rPr>
              <a:t>ประกาศ</a:t>
            </a:r>
            <a:r>
              <a:rPr lang="th-TH" dirty="0">
                <a:solidFill>
                  <a:srgbClr val="660033"/>
                </a:solidFill>
              </a:rPr>
              <a:t>อัตราการเบิกจ่ายของคณะที่ได้รับความเห็นชอบจากคณะกรรมการการเงินแล้ว </a:t>
            </a:r>
            <a:r>
              <a:rPr lang="th-TH" b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</a:t>
            </a:r>
          </a:p>
          <a:p>
            <a:r>
              <a:rPr lang="th-TH" dirty="0" smtClean="0">
                <a:solidFill>
                  <a:srgbClr val="660033"/>
                </a:solidFill>
              </a:rPr>
              <a:t>เสนอ</a:t>
            </a:r>
            <a:r>
              <a:rPr lang="th-TH" dirty="0">
                <a:solidFill>
                  <a:srgbClr val="660033"/>
                </a:solidFill>
              </a:rPr>
              <a:t>ข้อเสนอโครงการและงบประมาณต่อ</a:t>
            </a:r>
            <a:r>
              <a:rPr lang="th-TH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คณะกรรมการบริหารคณะเพื่อพิจารณาอนุมัติ </a:t>
            </a:r>
          </a:p>
          <a:p>
            <a:endParaRPr lang="th-TH" dirty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5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755576" y="5315160"/>
            <a:ext cx="8136904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C00000"/>
                </a:solidFill>
              </a:rPr>
              <a:t>เมื่อโครงการได้รับอนุมัติแล้ว ให้นำส่งข้อเสนอโครงการต่อมหาวิทยาลัยเพื่อจัดเก็บเป็นหลักฐานทางการเงินและการใช้งบประมาณ </a:t>
            </a:r>
          </a:p>
        </p:txBody>
      </p:sp>
    </p:spTree>
    <p:extLst>
      <p:ext uri="{BB962C8B-B14F-4D97-AF65-F5344CB8AC3E}">
        <p14:creationId xmlns:p14="http://schemas.microsoft.com/office/powerpoint/2010/main" val="15774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95200" cy="936104"/>
          </a:xfrm>
        </p:spPr>
        <p:txBody>
          <a:bodyPr>
            <a:normAutofit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อัตราการ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เบิกจ่าย (ข้อ ๘)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00808"/>
            <a:ext cx="699520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solidFill>
                  <a:srgbClr val="660033"/>
                </a:solidFill>
              </a:rPr>
              <a:t>การให้บริการทางวิชาการที่จัดโดย</a:t>
            </a:r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คณะ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rgbClr val="660033"/>
                </a:solidFill>
              </a:rPr>
              <a:t>	กรณี</a:t>
            </a:r>
            <a:r>
              <a:rPr lang="th-TH" b="1" dirty="0">
                <a:solidFill>
                  <a:srgbClr val="660033"/>
                </a:solidFill>
              </a:rPr>
              <a:t>ที่งบประมาณโครงการไม่เป็นไปตามอัตราการเบิกจ่ายตามวรรคหนึ่งหรือวรรคสองแล้วแต่กรณี หรือเป็นการจัดทำงบประมาณตามเงื่อนไขของแหล่งทุน ให้</a:t>
            </a:r>
            <a:r>
              <a:rPr lang="th-TH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เสนอคณะกรรมการการเงินเพื่อพิจารณาอนุมัติข้อเสนอโครงการและงบประมาณเป็นราย</a:t>
            </a:r>
            <a:r>
              <a:rPr lang="th-TH" b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</a:t>
            </a:r>
            <a:endParaRPr lang="th-TH" b="1" u="sng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6</a:t>
            </a:fld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7236296" y="83671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...(ต่อ)</a:t>
            </a:r>
            <a:endParaRPr lang="th-TH" sz="40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5098120"/>
            <a:ext cx="8136904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C00000"/>
                </a:solidFill>
              </a:rPr>
              <a:t>เมื่อโครงการได้รับอนุมัติแล้ว ให้นำส่งข้อเสนอโครงการต่อมหาวิทยาลัยเพื่อจัดเก็บเป็นหลักฐานทางการเงินและการใช้งบประมาณ </a:t>
            </a:r>
          </a:p>
        </p:txBody>
      </p:sp>
    </p:spTree>
    <p:extLst>
      <p:ext uri="{BB962C8B-B14F-4D97-AF65-F5344CB8AC3E}">
        <p14:creationId xmlns:p14="http://schemas.microsoft.com/office/powerpoint/2010/main" val="205069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95200" cy="936104"/>
          </a:xfrm>
        </p:spPr>
        <p:txBody>
          <a:bodyPr>
            <a:normAutofit/>
          </a:bodyPr>
          <a:lstStyle/>
          <a:p>
            <a:r>
              <a:rPr lang="th-TH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BrowalliaUPC" pitchFamily="34" charset="-34"/>
                <a:cs typeface="BrowalliaUPC" pitchFamily="34" charset="-34"/>
              </a:rPr>
              <a:t>การจัดทำงบประมาณ 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(ข้อ ๙-๑๑)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680520"/>
          </a:xfrm>
        </p:spPr>
        <p:txBody>
          <a:bodyPr>
            <a:noAutofit/>
          </a:bodyPr>
          <a:lstStyle/>
          <a:p>
            <a:r>
              <a:rPr lang="th-TH" sz="3000" b="1" dirty="0">
                <a:solidFill>
                  <a:srgbClr val="660033"/>
                </a:solidFill>
              </a:rPr>
              <a:t>ข้อ ๙ การจัดทำ</a:t>
            </a:r>
            <a:r>
              <a:rPr lang="th-TH" sz="3000" b="1" dirty="0" smtClean="0">
                <a:solidFill>
                  <a:srgbClr val="660033"/>
                </a:solidFill>
              </a:rPr>
              <a:t>งบประมาณฯ ให้</a:t>
            </a:r>
            <a:r>
              <a:rPr lang="th-TH" sz="3000" b="1" dirty="0">
                <a:solidFill>
                  <a:srgbClr val="660033"/>
                </a:solidFill>
              </a:rPr>
              <a:t>แยกเป็น</a:t>
            </a:r>
            <a:r>
              <a:rPr lang="th-TH" sz="3000" b="1" dirty="0" smtClean="0">
                <a:solidFill>
                  <a:srgbClr val="660033"/>
                </a:solidFill>
              </a:rPr>
              <a:t>หมวด </a:t>
            </a:r>
          </a:p>
          <a:p>
            <a:pPr marL="0" indent="0">
              <a:buNone/>
            </a:pPr>
            <a:r>
              <a:rPr lang="th-TH" sz="2400" i="1" dirty="0" smtClean="0">
                <a:solidFill>
                  <a:srgbClr val="660033"/>
                </a:solidFill>
              </a:rPr>
              <a:t>(หมวดค่าจ้าง </a:t>
            </a:r>
            <a:r>
              <a:rPr lang="th-TH" sz="2400" i="1" dirty="0">
                <a:solidFill>
                  <a:srgbClr val="660033"/>
                </a:solidFill>
              </a:rPr>
              <a:t>หมวดค่าตอบแทน หมวดค่าใช้สอย และค่าวัสดุ หมวดค่าสาธารณูปโภค หมวดงบลงทุน หมวดเงินอุดหนุน และหมวดสํารอง ซึ่งประกอบด้วย สำรองเพื่อความรับผิดชอบเกี่ยวกับการดำเนินการทางวิชาการ (ถ้ามี) และสํารองทั่วไป </a:t>
            </a:r>
            <a:r>
              <a:rPr lang="th-TH" sz="2400" i="1" dirty="0" smtClean="0">
                <a:solidFill>
                  <a:srgbClr val="660033"/>
                </a:solidFill>
              </a:rPr>
              <a:t>) </a:t>
            </a:r>
            <a:r>
              <a:rPr lang="th-TH" sz="2400" u="sng" dirty="0" smtClean="0">
                <a:solidFill>
                  <a:srgbClr val="660033"/>
                </a:solidFill>
              </a:rPr>
              <a:t>หมวด</a:t>
            </a:r>
            <a:r>
              <a:rPr lang="th-TH" sz="2400" u="sng" dirty="0">
                <a:solidFill>
                  <a:srgbClr val="660033"/>
                </a:solidFill>
              </a:rPr>
              <a:t>งบลงทุนจะมีได้เฉพาะเท่าที่จำเป็นซึ่งนำมาใช้ในโครงการนั้นเท่านั้น </a:t>
            </a:r>
          </a:p>
          <a:p>
            <a:r>
              <a:rPr lang="th-TH" sz="3000" b="1" dirty="0">
                <a:solidFill>
                  <a:srgbClr val="660033"/>
                </a:solidFill>
              </a:rPr>
              <a:t>ข้อ ๑๐ </a:t>
            </a:r>
            <a:r>
              <a:rPr lang="th-TH" sz="3000" b="1" dirty="0" smtClean="0">
                <a:solidFill>
                  <a:srgbClr val="660033"/>
                </a:solidFill>
              </a:rPr>
              <a:t>กรณี</a:t>
            </a:r>
            <a:r>
              <a:rPr lang="th-TH" sz="3000" b="1" dirty="0">
                <a:solidFill>
                  <a:srgbClr val="660033"/>
                </a:solidFill>
              </a:rPr>
              <a:t>ที่โครงการไม่มีการจัดเก็บ</a:t>
            </a:r>
            <a:r>
              <a:rPr lang="th-TH" sz="3000" b="1" dirty="0" smtClean="0">
                <a:solidFill>
                  <a:srgbClr val="660033"/>
                </a:solidFill>
              </a:rPr>
              <a:t>รายได้ฯ </a:t>
            </a:r>
            <a:r>
              <a:rPr lang="th-TH" sz="3000" b="1" u="sng" dirty="0">
                <a:solidFill>
                  <a:srgbClr val="660033"/>
                </a:solidFill>
              </a:rPr>
              <a:t>ไม่ให้จัดสรรค่าตอบแทนกรรมการดำเนินงานโครงการ และให้เสนอขออนุมัติข้อเสนอโครงการและงบประมาณจากคณะกรรมการการเงินเป็นรายโครงการ </a:t>
            </a:r>
          </a:p>
          <a:p>
            <a:r>
              <a:rPr lang="th-TH" sz="3000" b="1" dirty="0">
                <a:solidFill>
                  <a:srgbClr val="660033"/>
                </a:solidFill>
              </a:rPr>
              <a:t>ข้อ ๑๑ ในกรณีที่โครงการมีการจัดเก็บรายได้ จะต้องมี</a:t>
            </a:r>
            <a:r>
              <a:rPr lang="th-TH" sz="3000" b="1" u="sng" dirty="0">
                <a:solidFill>
                  <a:srgbClr val="660033"/>
                </a:solidFill>
              </a:rPr>
              <a:t>รายได้ไม่น้อยกว่ารายจ่าย</a:t>
            </a:r>
            <a:r>
              <a:rPr lang="th-TH" sz="3000" b="1" dirty="0">
                <a:solidFill>
                  <a:srgbClr val="66003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90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995200" cy="936104"/>
          </a:xfrm>
        </p:spPr>
        <p:txBody>
          <a:bodyPr>
            <a:normAutofit fontScale="90000"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การจัดสรรเงิน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งบประมาณ (ข้อ ๑๒)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87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b="1" dirty="0" smtClean="0">
                <a:solidFill>
                  <a:srgbClr val="660033"/>
                </a:solidFill>
              </a:rPr>
              <a:t>ต้อง</a:t>
            </a:r>
            <a:r>
              <a:rPr lang="th-TH" sz="3600" b="1" dirty="0">
                <a:solidFill>
                  <a:srgbClr val="660033"/>
                </a:solidFill>
              </a:rPr>
              <a:t>มีการจัดสรรเงินรายได้ให้แก่หมวดต่างๆ </a:t>
            </a:r>
            <a:r>
              <a:rPr lang="th-TH" sz="3600" b="1" dirty="0" smtClean="0">
                <a:solidFill>
                  <a:srgbClr val="660033"/>
                </a:solidFill>
              </a:rPr>
              <a:t>ดังต่อไปนี้ </a:t>
            </a:r>
            <a:endParaRPr lang="th-TH" sz="3600" b="1" dirty="0">
              <a:solidFill>
                <a:srgbClr val="660033"/>
              </a:solidFill>
            </a:endParaRPr>
          </a:p>
          <a:p>
            <a:pPr marL="514350" indent="-514350">
              <a:buAutoNum type="thaiNumParenBoth"/>
            </a:pPr>
            <a:r>
              <a:rPr lang="th-TH" b="1" dirty="0" smtClean="0">
                <a:solidFill>
                  <a:srgbClr val="FF0000"/>
                </a:solidFill>
              </a:rPr>
              <a:t>หมวด</a:t>
            </a:r>
            <a:r>
              <a:rPr lang="th-TH" b="1" dirty="0">
                <a:solidFill>
                  <a:srgbClr val="FF0000"/>
                </a:solidFill>
              </a:rPr>
              <a:t>ค่าตอบแทน </a:t>
            </a:r>
            <a:endParaRPr lang="th-TH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b="1" dirty="0">
                <a:solidFill>
                  <a:srgbClr val="FF0000"/>
                </a:solidFill>
              </a:rPr>
              <a:t>	</a:t>
            </a:r>
            <a:r>
              <a:rPr lang="th-TH" dirty="0" smtClean="0">
                <a:solidFill>
                  <a:srgbClr val="660033"/>
                </a:solidFill>
              </a:rPr>
              <a:t>จัดสรร</a:t>
            </a:r>
            <a:r>
              <a:rPr lang="th-TH" dirty="0">
                <a:solidFill>
                  <a:srgbClr val="660033"/>
                </a:solidFill>
              </a:rPr>
              <a:t>เป็นค่าตอบแทนคณะกรรมการดำเนินงานโครงการ </a:t>
            </a:r>
            <a:r>
              <a:rPr lang="th-TH" sz="2800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ไม่เกินร้อยละยี่สิบของรายได้โครงการ</a:t>
            </a:r>
            <a:r>
              <a:rPr lang="th-TH" sz="2800" dirty="0">
                <a:solidFill>
                  <a:srgbClr val="660033"/>
                </a:solidFill>
              </a:rPr>
              <a:t> </a:t>
            </a:r>
            <a:r>
              <a:rPr lang="en-US" dirty="0" smtClean="0">
                <a:solidFill>
                  <a:srgbClr val="660033"/>
                </a:solidFill>
              </a:rPr>
              <a:t>(</a:t>
            </a:r>
            <a:r>
              <a:rPr lang="en-US" altLang="zh-CN" dirty="0" smtClean="0">
                <a:solidFill>
                  <a:srgbClr val="660033"/>
                </a:solidFill>
              </a:rPr>
              <a:t>CI</a:t>
            </a:r>
            <a:r>
              <a:rPr lang="th-TH" dirty="0" smtClean="0">
                <a:solidFill>
                  <a:srgbClr val="660033"/>
                </a:solidFill>
              </a:rPr>
              <a:t>/</a:t>
            </a:r>
            <a:r>
              <a:rPr lang="en-US" dirty="0" smtClean="0">
                <a:solidFill>
                  <a:srgbClr val="660033"/>
                </a:solidFill>
              </a:rPr>
              <a:t>GL 5031050007) </a:t>
            </a:r>
            <a:endParaRPr lang="th-TH" dirty="0">
              <a:solidFill>
                <a:srgbClr val="660033"/>
              </a:solidFill>
            </a:endParaRPr>
          </a:p>
          <a:p>
            <a:pPr marL="0" indent="0">
              <a:buNone/>
            </a:pPr>
            <a:r>
              <a:rPr lang="th-TH" dirty="0">
                <a:solidFill>
                  <a:srgbClr val="660033"/>
                </a:solidFill>
              </a:rPr>
              <a:t>(๒) </a:t>
            </a:r>
            <a:r>
              <a:rPr lang="th-TH" b="1" dirty="0">
                <a:solidFill>
                  <a:srgbClr val="FF0000"/>
                </a:solidFill>
              </a:rPr>
              <a:t>หมวดเงินอุดหนุน </a:t>
            </a:r>
            <a:endParaRPr lang="th-TH" b="1" dirty="0" smtClean="0">
              <a:solidFill>
                <a:srgbClr val="FF0000"/>
              </a:solidFill>
            </a:endParaRPr>
          </a:p>
          <a:p>
            <a:pPr lvl="1"/>
            <a:r>
              <a:rPr lang="th-TH" dirty="0" smtClean="0">
                <a:solidFill>
                  <a:srgbClr val="660033"/>
                </a:solidFill>
              </a:rPr>
              <a:t>จัดสรร</a:t>
            </a:r>
            <a:r>
              <a:rPr lang="th-TH" dirty="0">
                <a:solidFill>
                  <a:srgbClr val="660033"/>
                </a:solidFill>
              </a:rPr>
              <a:t>เป็นเงินอุดหนุนพัฒนา</a:t>
            </a:r>
            <a:r>
              <a:rPr lang="th-TH" dirty="0" smtClean="0">
                <a:solidFill>
                  <a:srgbClr val="660033"/>
                </a:solidFill>
              </a:rPr>
              <a:t>วิชาการ ของคณะ หรือ</a:t>
            </a:r>
          </a:p>
          <a:p>
            <a:pPr lvl="1"/>
            <a:r>
              <a:rPr lang="th-TH" dirty="0" smtClean="0">
                <a:solidFill>
                  <a:srgbClr val="660033"/>
                </a:solidFill>
              </a:rPr>
              <a:t>เงิน</a:t>
            </a:r>
            <a:r>
              <a:rPr lang="th-TH" dirty="0">
                <a:solidFill>
                  <a:srgbClr val="660033"/>
                </a:solidFill>
              </a:rPr>
              <a:t>อุดหนุนส่วน</a:t>
            </a:r>
            <a:r>
              <a:rPr lang="th-TH" dirty="0" smtClean="0">
                <a:solidFill>
                  <a:srgbClr val="660033"/>
                </a:solidFill>
              </a:rPr>
              <a:t>งาน</a:t>
            </a:r>
          </a:p>
          <a:p>
            <a:pPr lvl="1"/>
            <a:r>
              <a:rPr lang="th-TH" b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</a:t>
            </a:r>
            <a:r>
              <a:rPr lang="th-TH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น้อยกว่าร้อยละสิบของรายได้</a:t>
            </a:r>
            <a:r>
              <a:rPr lang="th-TH" b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</a:t>
            </a:r>
          </a:p>
          <a:p>
            <a:pPr lvl="1"/>
            <a:r>
              <a:rPr lang="th-TH" dirty="0" smtClean="0">
                <a:solidFill>
                  <a:srgbClr val="660033"/>
                </a:solidFill>
              </a:rPr>
              <a:t> </a:t>
            </a:r>
            <a:r>
              <a:rPr lang="en-US" altLang="zh-CN" dirty="0">
                <a:solidFill>
                  <a:srgbClr val="660033"/>
                </a:solidFill>
              </a:rPr>
              <a:t>CI</a:t>
            </a:r>
            <a:r>
              <a:rPr lang="th-TH" dirty="0">
                <a:solidFill>
                  <a:srgbClr val="660033"/>
                </a:solidFill>
              </a:rPr>
              <a:t>/</a:t>
            </a:r>
            <a:r>
              <a:rPr lang="en-US" dirty="0" smtClean="0">
                <a:solidFill>
                  <a:srgbClr val="660033"/>
                </a:solidFill>
              </a:rPr>
              <a:t>GL : 5056010001 </a:t>
            </a:r>
            <a:r>
              <a:rPr lang="th-TH" dirty="0" smtClean="0">
                <a:solidFill>
                  <a:srgbClr val="660033"/>
                </a:solidFill>
              </a:rPr>
              <a:t>อุดหนุนพัฒนาวิชาการ </a:t>
            </a:r>
            <a:r>
              <a:rPr lang="en-US" dirty="0" smtClean="0">
                <a:solidFill>
                  <a:srgbClr val="660033"/>
                </a:solidFill>
              </a:rPr>
              <a:t>, 5056010002 </a:t>
            </a:r>
            <a:r>
              <a:rPr lang="th-TH" dirty="0" smtClean="0">
                <a:solidFill>
                  <a:srgbClr val="660033"/>
                </a:solidFill>
              </a:rPr>
              <a:t>อุดหนุนสมทบกองทุนตามพันธกิจ </a:t>
            </a:r>
            <a:endParaRPr lang="th-TH" dirty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32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95200" cy="936104"/>
          </a:xfrm>
        </p:spPr>
        <p:txBody>
          <a:bodyPr>
            <a:normAutofit fontScale="90000"/>
          </a:bodyPr>
          <a:lstStyle/>
          <a:p>
            <a:r>
              <a:rPr lang="th-TH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การจัดสรรเงิน</a:t>
            </a:r>
            <a:r>
              <a:rPr lang="th-TH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งบประมาณ (ข้อ ๑๒)</a:t>
            </a:r>
            <a:endParaRPr lang="th-TH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38791"/>
            <a:ext cx="7848872" cy="2394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>
                <a:solidFill>
                  <a:srgbClr val="660033"/>
                </a:solidFill>
              </a:rPr>
              <a:t>(๓) </a:t>
            </a:r>
            <a:r>
              <a:rPr lang="th-TH" b="1" dirty="0">
                <a:solidFill>
                  <a:srgbClr val="FF0000"/>
                </a:solidFill>
              </a:rPr>
              <a:t>หมวดค่าสาธารณูปโภค </a:t>
            </a:r>
            <a:endParaRPr lang="th-TH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b="1" dirty="0">
                <a:solidFill>
                  <a:srgbClr val="FF0000"/>
                </a:solidFill>
              </a:rPr>
              <a:t>	</a:t>
            </a:r>
            <a:r>
              <a:rPr lang="th-TH" dirty="0" smtClean="0">
                <a:solidFill>
                  <a:srgbClr val="660033"/>
                </a:solidFill>
              </a:rPr>
              <a:t>จัดสรร</a:t>
            </a:r>
            <a:r>
              <a:rPr lang="th-TH" dirty="0">
                <a:solidFill>
                  <a:srgbClr val="660033"/>
                </a:solidFill>
              </a:rPr>
              <a:t>ให้แก่มหาวิทยาลัยหรือคณะที่เกี่ยวข้อง </a:t>
            </a:r>
            <a:r>
              <a:rPr lang="th-TH" sz="2800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ไม่น้อยกว่า ร้อยละห้าของรายได้โครงการ</a:t>
            </a:r>
            <a:r>
              <a:rPr lang="th-TH" sz="2800" dirty="0">
                <a:solidFill>
                  <a:srgbClr val="660033"/>
                </a:solidFill>
              </a:rPr>
              <a:t>  </a:t>
            </a:r>
            <a:r>
              <a:rPr lang="th-TH" dirty="0">
                <a:solidFill>
                  <a:srgbClr val="660033"/>
                </a:solidFill>
              </a:rPr>
              <a:t>(ค่าไฟฟ้า-ประปา)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660033"/>
                </a:solidFill>
              </a:rPr>
              <a:t>(</a:t>
            </a:r>
            <a:r>
              <a:rPr lang="th-TH" dirty="0">
                <a:solidFill>
                  <a:srgbClr val="660033"/>
                </a:solidFill>
              </a:rPr>
              <a:t>๔) </a:t>
            </a:r>
            <a:r>
              <a:rPr lang="th-TH" b="1" dirty="0">
                <a:solidFill>
                  <a:srgbClr val="FF0000"/>
                </a:solidFill>
              </a:rPr>
              <a:t>หมวดสํารอง </a:t>
            </a:r>
            <a:endParaRPr lang="th-TH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b="1" dirty="0">
                <a:solidFill>
                  <a:srgbClr val="FF0000"/>
                </a:solidFill>
              </a:rPr>
              <a:t>	</a:t>
            </a:r>
            <a:r>
              <a:rPr lang="th-TH" dirty="0" smtClean="0">
                <a:solidFill>
                  <a:srgbClr val="660033"/>
                </a:solidFill>
              </a:rPr>
              <a:t>จัดสรร</a:t>
            </a:r>
            <a:r>
              <a:rPr lang="th-TH" dirty="0">
                <a:solidFill>
                  <a:srgbClr val="660033"/>
                </a:solidFill>
              </a:rPr>
              <a:t>เป็นสํารองเพื่อความรับผิดชอบเกี่ยวกับการดำเนินการทางวิชาการ (ถ้ามี) และสำรองทั่วไป </a:t>
            </a:r>
            <a:r>
              <a:rPr lang="th-TH" sz="2800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ไม่น้อยกว่าร้อยละห้าของรายได้โครงการ 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660033"/>
                </a:solidFill>
              </a:rPr>
              <a:t>	</a:t>
            </a:r>
          </a:p>
          <a:p>
            <a:pPr marL="0" indent="0">
              <a:buNone/>
            </a:pPr>
            <a:r>
              <a:rPr lang="th-TH" dirty="0">
                <a:solidFill>
                  <a:srgbClr val="660033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701EF-10AE-4345-B812-11F74BC91E26}" type="slidenum">
              <a:rPr lang="en-US" smtClean="0"/>
              <a:pPr>
                <a:defRPr/>
              </a:pPr>
              <a:t>9</a:t>
            </a:fld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7956376" y="764704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(ต่อ)</a:t>
            </a:r>
            <a:endParaRPr lang="th-TH" sz="40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373216"/>
            <a:ext cx="8136904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660033"/>
                </a:solidFill>
              </a:rPr>
              <a:t>	</a:t>
            </a:r>
            <a:r>
              <a:rPr lang="th-TH" sz="2000" dirty="0"/>
              <a:t>หากผู้ร่วมโครงการมาจากหลายคณะหรือส่วนงาน ให้อยู่ในดุลพินิจของผู้ร่วมโครงการที่จะจัดสรรเงินอุดหนุนพัฒนาวิชาการและค่า</a:t>
            </a:r>
            <a:r>
              <a:rPr lang="th-TH" sz="2000" dirty="0" smtClean="0"/>
              <a:t>สาธารณูปโภค ให้แก่</a:t>
            </a:r>
            <a:r>
              <a:rPr lang="th-TH" sz="2000" dirty="0"/>
              <a:t>คณะหรือส่วนงานที่ผู้ร่วมโครงการสังกัดและคณะหรือส่วนงานที่เป็นเจ้าของโครงการ ทั้งนี้ ต้องได้รับความเห็นชอบจากคณะกรรมการบริหารคณะเจ้าของโครงการ </a:t>
            </a:r>
          </a:p>
        </p:txBody>
      </p:sp>
    </p:spTree>
    <p:extLst>
      <p:ext uri="{BB962C8B-B14F-4D97-AF65-F5344CB8AC3E}">
        <p14:creationId xmlns:p14="http://schemas.microsoft.com/office/powerpoint/2010/main" val="8691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 Presentation_9">
  <a:themeElements>
    <a:clrScheme name="Custom 1">
      <a:dk1>
        <a:sysClr val="windowText" lastClr="000000"/>
      </a:dk1>
      <a:lt1>
        <a:sysClr val="window" lastClr="FFFFFF"/>
      </a:lt1>
      <a:dk2>
        <a:srgbClr val="15335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8718</TotalTime>
  <Words>3175</Words>
  <Application>Microsoft Office PowerPoint</Application>
  <PresentationFormat>On-screen Show (4:3)</PresentationFormat>
  <Paragraphs>212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宋体</vt:lpstr>
      <vt:lpstr>Angsana New</vt:lpstr>
      <vt:lpstr>Arial</vt:lpstr>
      <vt:lpstr>BrowalliaUPC</vt:lpstr>
      <vt:lpstr>Calibri</vt:lpstr>
      <vt:lpstr>Cordia New</vt:lpstr>
      <vt:lpstr>CordiaUPC</vt:lpstr>
      <vt:lpstr>TH SarabunPSK</vt:lpstr>
      <vt:lpstr>CU Presentation_9</vt:lpstr>
      <vt:lpstr>PowerPoint Presentation</vt:lpstr>
      <vt:lpstr>PowerPoint Presentation</vt:lpstr>
      <vt:lpstr>PowerPoint Presentation</vt:lpstr>
      <vt:lpstr>ประเภทของการให้บริการทางวิชาการ ตามข้อบังคับ จุฬาฯ ๒๕๕๔ </vt:lpstr>
      <vt:lpstr>อัตราการเบิกจ่าย (ข้อ ๘)</vt:lpstr>
      <vt:lpstr>อัตราการเบิกจ่าย (ข้อ ๘)</vt:lpstr>
      <vt:lpstr>การจัดทำงบประมาณ (ข้อ ๙-๑๑)</vt:lpstr>
      <vt:lpstr>การจัดสรรเงินงบประมาณ (ข้อ ๑๒)</vt:lpstr>
      <vt:lpstr>การจัดสรรเงินงบประมาณ (ข้อ ๑๒)</vt:lpstr>
      <vt:lpstr>การจัดสรรเงินงบประมาณ (ข้อ ๑๓)</vt:lpstr>
      <vt:lpstr>การปรับปรุงงบประมาณโครงการ (ข้อ ๑๔)</vt:lpstr>
      <vt:lpstr>การจัดสรรเงินงบประมาณ (ข้อ ๑๔)</vt:lpstr>
      <vt:lpstr>หมวด ๒ การรับเงิน </vt:lpstr>
      <vt:lpstr>หมวด ๓  การเบิกจ่าย การใช้จ่าย และการสั่งายเงิน </vt:lpstr>
      <vt:lpstr>หมวด ๔ การดำเนินการทางพัสดุ </vt:lpstr>
      <vt:lpstr>หมวด ๕ การรายงานการเงิน </vt:lpstr>
      <vt:lpstr>ระบบงานเทคโนโลยี ：CU-ERP</vt:lpstr>
      <vt:lpstr>งบประมาณ</vt:lpstr>
      <vt:lpstr>การนำเข้างบประมาณ</vt:lpstr>
      <vt:lpstr>PowerPoint Presentation</vt:lpstr>
      <vt:lpstr>การปรับปรุงงบประมาณ</vt:lpstr>
      <vt:lpstr>PowerPoint Presentation</vt:lpstr>
      <vt:lpstr>การยกยอดงบประมาณคงเหลือ</vt:lpstr>
      <vt:lpstr>PowerPoint Presentation</vt:lpstr>
      <vt:lpstr>ถาม-ตอบ</vt:lpstr>
    </vt:vector>
  </TitlesOfParts>
  <Company>iLLUSiON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COMPAQ</dc:creator>
  <cp:lastModifiedBy>10001P1712</cp:lastModifiedBy>
  <cp:revision>806</cp:revision>
  <cp:lastPrinted>2015-07-20T06:42:30Z</cp:lastPrinted>
  <dcterms:created xsi:type="dcterms:W3CDTF">2009-01-27T16:28:31Z</dcterms:created>
  <dcterms:modified xsi:type="dcterms:W3CDTF">2015-09-04T08:42:09Z</dcterms:modified>
</cp:coreProperties>
</file>