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2" r:id="rId9"/>
    <p:sldId id="263" r:id="rId10"/>
    <p:sldId id="264" r:id="rId11"/>
    <p:sldId id="265" r:id="rId12"/>
    <p:sldId id="270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216-4B12-4D32-B075-06811EB635C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F6B6-31EC-4AC7-B9F5-DED5F241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5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216-4B12-4D32-B075-06811EB635C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F6B6-31EC-4AC7-B9F5-DED5F241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5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216-4B12-4D32-B075-06811EB635C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F6B6-31EC-4AC7-B9F5-DED5F241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216-4B12-4D32-B075-06811EB635C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F6B6-31EC-4AC7-B9F5-DED5F241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5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216-4B12-4D32-B075-06811EB635C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F6B6-31EC-4AC7-B9F5-DED5F241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216-4B12-4D32-B075-06811EB635C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F6B6-31EC-4AC7-B9F5-DED5F241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5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216-4B12-4D32-B075-06811EB635C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F6B6-31EC-4AC7-B9F5-DED5F241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1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216-4B12-4D32-B075-06811EB635C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F6B6-31EC-4AC7-B9F5-DED5F241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0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216-4B12-4D32-B075-06811EB635C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F6B6-31EC-4AC7-B9F5-DED5F241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8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216-4B12-4D32-B075-06811EB635C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F6B6-31EC-4AC7-B9F5-DED5F241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8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216-4B12-4D32-B075-06811EB635C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F6B6-31EC-4AC7-B9F5-DED5F241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8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79216-4B12-4D32-B075-06811EB635C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FF6B6-31EC-4AC7-B9F5-DED5F241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4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063"/>
            <a:ext cx="9144000" cy="2226365"/>
          </a:xfrm>
        </p:spPr>
        <p:txBody>
          <a:bodyPr>
            <a:noAutofit/>
          </a:bodyPr>
          <a:lstStyle/>
          <a:p>
            <a:r>
              <a:rPr lang="th-TH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ความสัมพันธ์จีน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เมียนมา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b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แนวโน้มการลงทุนจากต่างประเทศ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5646" y="3789227"/>
            <a:ext cx="9144000" cy="2659062"/>
          </a:xfrm>
        </p:spPr>
        <p:txBody>
          <a:bodyPr>
            <a:normAutofit fontScale="77500" lnSpcReduction="20000"/>
          </a:bodyPr>
          <a:lstStyle/>
          <a:p>
            <a:pPr algn="r"/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สมาน เหล่าดำรงชัย</a:t>
            </a:r>
          </a:p>
          <a:p>
            <a:pPr algn="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สถาบันเอเชียศึกษา </a:t>
            </a:r>
          </a:p>
          <a:p>
            <a:pPr algn="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จุฬาลงกรณ์มหาวิทยาลัย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26 เมษายน 2559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3" y="2584805"/>
            <a:ext cx="8505927" cy="3810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3" y="2584805"/>
            <a:ext cx="3673648" cy="2066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3" y="4474416"/>
            <a:ext cx="3141576" cy="1816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179" y="2560148"/>
            <a:ext cx="2794278" cy="1891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65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774" y="378377"/>
            <a:ext cx="10515600" cy="880579"/>
          </a:xfrm>
        </p:spPr>
        <p:txBody>
          <a:bodyPr>
            <a:normAutofit/>
          </a:bodyPr>
          <a:lstStyle/>
          <a:p>
            <a:r>
              <a:rPr lang="th-TH" sz="4800" b="1" dirty="0" smtClean="0"/>
              <a:t>ธุรกิจที่น่าลงทุนและมีแนวโน้มมากขึ้นในเมียนมา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6278"/>
            <a:ext cx="10757452" cy="4784035"/>
          </a:xfrm>
        </p:spPr>
        <p:txBody>
          <a:bodyPr>
            <a:normAutofit lnSpcReduction="10000"/>
          </a:bodyPr>
          <a:lstStyle/>
          <a:p>
            <a:pPr marL="742950" indent="-742950">
              <a:buSzPct val="83000"/>
              <a:buFont typeface="+mj-lt"/>
              <a:buAutoNum type="arabicPeriod"/>
            </a:pPr>
            <a:r>
              <a:rPr lang="th-TH" sz="4400" b="1" dirty="0">
                <a:cs typeface="+mj-cs"/>
              </a:rPr>
              <a:t>บริการการเงินและการ</a:t>
            </a:r>
            <a:r>
              <a:rPr lang="th-TH" sz="4400" b="1" dirty="0" smtClean="0">
                <a:cs typeface="+mj-cs"/>
              </a:rPr>
              <a:t>ธนาคาร</a:t>
            </a:r>
          </a:p>
          <a:p>
            <a:pPr marL="742950" indent="-742950">
              <a:buSzPct val="83000"/>
              <a:buFont typeface="+mj-lt"/>
              <a:buAutoNum type="arabicPeriod"/>
            </a:pPr>
            <a:r>
              <a:rPr lang="th-TH" sz="4400" b="1" dirty="0" smtClean="0">
                <a:cs typeface="+mj-cs"/>
              </a:rPr>
              <a:t>คลื่นความถี่ เครือข่ายและการบริการด้านโทรคมนาค</a:t>
            </a:r>
          </a:p>
          <a:p>
            <a:pPr marL="742950" indent="-742950">
              <a:buSzPct val="83000"/>
              <a:buFont typeface="+mj-lt"/>
              <a:buAutoNum type="arabicPeriod"/>
            </a:pPr>
            <a:r>
              <a:rPr lang="th-TH" sz="4400" b="1" dirty="0" smtClean="0">
                <a:cs typeface="+mj-cs"/>
              </a:rPr>
              <a:t>อุตสาหกรรมสิ่งทอ</a:t>
            </a:r>
            <a:r>
              <a:rPr lang="th-TH" sz="4400" b="1" dirty="0">
                <a:cs typeface="+mj-cs"/>
              </a:rPr>
              <a:t>และเครื่องนุ่งห่ม </a:t>
            </a:r>
          </a:p>
          <a:p>
            <a:pPr marL="742950" indent="-742950">
              <a:buSzPct val="83000"/>
              <a:buFont typeface="Arial" panose="020B0604020202020204" pitchFamily="34" charset="0"/>
              <a:buAutoNum type="arabicPeriod"/>
            </a:pPr>
            <a:r>
              <a:rPr lang="th-TH" sz="4400" b="1" dirty="0">
                <a:cs typeface="+mj-cs"/>
              </a:rPr>
              <a:t>โรงแรมและการ</a:t>
            </a:r>
            <a:r>
              <a:rPr lang="th-TH" sz="4400" b="1" dirty="0" smtClean="0">
                <a:cs typeface="+mj-cs"/>
              </a:rPr>
              <a:t>ท่องเที่ยว - </a:t>
            </a:r>
            <a:r>
              <a:rPr lang="th-TH" sz="4400" b="1" dirty="0">
                <a:cs typeface="+mj-cs"/>
              </a:rPr>
              <a:t>บริการ</a:t>
            </a:r>
            <a:r>
              <a:rPr lang="th-TH" sz="4400" b="1" dirty="0" smtClean="0">
                <a:cs typeface="+mj-cs"/>
              </a:rPr>
              <a:t>ท่องเที่ยว</a:t>
            </a:r>
          </a:p>
          <a:p>
            <a:pPr marL="742950" indent="-742950">
              <a:buSzPct val="83000"/>
              <a:buAutoNum type="arabicPeriod"/>
            </a:pPr>
            <a:r>
              <a:rPr lang="th-TH" sz="4400" b="1" dirty="0">
                <a:cs typeface="+mj-cs"/>
              </a:rPr>
              <a:t>อุตสาหกรรม</a:t>
            </a:r>
            <a:r>
              <a:rPr lang="th-TH" sz="4400" b="1" dirty="0" smtClean="0">
                <a:cs typeface="+mj-cs"/>
              </a:rPr>
              <a:t>ก่อสร้าง</a:t>
            </a:r>
            <a:endParaRPr lang="th-TH" sz="4400" b="1" dirty="0">
              <a:cs typeface="+mj-cs"/>
            </a:endParaRPr>
          </a:p>
          <a:p>
            <a:pPr marL="742950" indent="-742950">
              <a:buSzPct val="83000"/>
              <a:buAutoNum type="arabicPeriod"/>
            </a:pPr>
            <a:r>
              <a:rPr lang="th-TH" sz="4400" b="1" dirty="0">
                <a:cs typeface="+mj-cs"/>
              </a:rPr>
              <a:t>อุตสาหกรรม</a:t>
            </a:r>
            <a:r>
              <a:rPr lang="th-TH" sz="4400" b="1" dirty="0" smtClean="0">
                <a:cs typeface="+mj-cs"/>
              </a:rPr>
              <a:t>เฟอร์นิเจอร์</a:t>
            </a:r>
          </a:p>
          <a:p>
            <a:pPr marL="742950" indent="-742950">
              <a:buSzPct val="83000"/>
              <a:buAutoNum type="arabicPeriod"/>
            </a:pPr>
            <a:r>
              <a:rPr lang="th-TH" sz="4400" b="1" dirty="0" smtClean="0">
                <a:cs typeface="+mj-cs"/>
              </a:rPr>
              <a:t>เกษตรและประมง</a:t>
            </a:r>
          </a:p>
          <a:p>
            <a:pPr marL="742950" indent="-742950">
              <a:buSzPct val="83000"/>
              <a:buAutoNum type="arabicPeriod"/>
            </a:pPr>
            <a:endParaRPr lang="th-TH" sz="4400" dirty="0" smtClean="0"/>
          </a:p>
        </p:txBody>
      </p:sp>
    </p:spTree>
    <p:extLst>
      <p:ext uri="{BB962C8B-B14F-4D97-AF65-F5344CB8AC3E}">
        <p14:creationId xmlns:p14="http://schemas.microsoft.com/office/powerpoint/2010/main" val="338880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604"/>
            <a:ext cx="10515600" cy="615536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/>
              <a:t>สินค้าจากไทย – ญี่ปุ่นในเขตชายแดนไทย - เมียนมา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90" y="714152"/>
            <a:ext cx="5526307" cy="3259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8" y="3872911"/>
            <a:ext cx="5458042" cy="2892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47074"/>
            <a:ext cx="5444349" cy="3226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184" y="3893523"/>
            <a:ext cx="5407226" cy="2851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60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63" y="815926"/>
            <a:ext cx="11507371" cy="53610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4800" b="1" dirty="0">
                <a:cs typeface="+mj-cs"/>
              </a:rPr>
              <a:t>เมื่อวันที่ 24 เมษายน 2559 ที่ผ่านมาอองซานซุจีแถลงนโยบาย</a:t>
            </a:r>
          </a:p>
          <a:p>
            <a:pPr marL="0" indent="0" algn="ctr">
              <a:buNone/>
            </a:pPr>
            <a:r>
              <a:rPr lang="en-US" sz="4800" b="1" dirty="0">
                <a:cs typeface="+mj-cs"/>
              </a:rPr>
              <a:t>“</a:t>
            </a:r>
            <a:r>
              <a:rPr lang="th-TH" sz="4800" b="1" dirty="0">
                <a:cs typeface="+mj-cs"/>
              </a:rPr>
              <a:t>เน้นการพัฒนาเศรษฐกิจและสังคมโดยมีประชาชนเป็นศูนย์กลาง</a:t>
            </a:r>
            <a:r>
              <a:rPr lang="en-US" sz="4800" b="1" dirty="0">
                <a:cs typeface="+mj-cs"/>
              </a:rPr>
              <a:t>”</a:t>
            </a:r>
          </a:p>
          <a:p>
            <a:pPr marL="0" indent="0" algn="ctr">
              <a:buNone/>
            </a:pPr>
            <a:endParaRPr lang="th-TH" sz="4800" b="1" dirty="0">
              <a:cs typeface="+mj-cs"/>
            </a:endParaRPr>
          </a:p>
          <a:p>
            <a:pPr marL="0" indent="0" algn="ctr">
              <a:buNone/>
            </a:pPr>
            <a:r>
              <a:rPr lang="th-TH" sz="4800" b="1" dirty="0">
                <a:cs typeface="+mj-cs"/>
              </a:rPr>
              <a:t>สอดคล้องกับยุทธศาสตร์ของ </a:t>
            </a:r>
            <a:r>
              <a:rPr lang="en-US" sz="4800" b="1" dirty="0">
                <a:cs typeface="+mj-cs"/>
              </a:rPr>
              <a:t>ASEAN Community</a:t>
            </a:r>
          </a:p>
          <a:p>
            <a:pPr marL="0" indent="0" algn="ctr">
              <a:buNone/>
            </a:pPr>
            <a:r>
              <a:rPr lang="en-US" sz="4800" b="1" dirty="0">
                <a:cs typeface="+mj-cs"/>
              </a:rPr>
              <a:t>“</a:t>
            </a:r>
            <a:r>
              <a:rPr lang="th-TH" sz="4800" b="1" dirty="0">
                <a:cs typeface="+mj-cs"/>
              </a:rPr>
              <a:t>ยึดประชาชนเป็นศูนย์กลาง</a:t>
            </a:r>
            <a:r>
              <a:rPr lang="en-US" sz="4800" b="1" dirty="0">
                <a:cs typeface="+mj-cs"/>
              </a:rPr>
              <a:t>”</a:t>
            </a:r>
            <a:r>
              <a:rPr lang="th-TH" sz="4800" b="1" dirty="0">
                <a:cs typeface="+mj-cs"/>
              </a:rPr>
              <a:t> </a:t>
            </a:r>
            <a:endParaRPr lang="en-US" sz="48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8255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370" y="3979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sz="8800" dirty="0" smtClean="0"/>
              <a:t>ขอบคุณครับ</a:t>
            </a:r>
            <a:endParaRPr lang="th-TH" sz="8800" dirty="0"/>
          </a:p>
        </p:txBody>
      </p:sp>
    </p:spTree>
    <p:extLst>
      <p:ext uri="{BB962C8B-B14F-4D97-AF65-F5344CB8AC3E}">
        <p14:creationId xmlns:p14="http://schemas.microsoft.com/office/powerpoint/2010/main" val="23193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110"/>
          </a:xfrm>
        </p:spPr>
        <p:txBody>
          <a:bodyPr/>
          <a:lstStyle/>
          <a:p>
            <a:r>
              <a:rPr lang="th-TH" b="1" dirty="0"/>
              <a:t>ภูมิหลังและสถานการณ์ความสัมพันธ์จีน</a:t>
            </a:r>
            <a:r>
              <a:rPr lang="en-US" b="1" dirty="0"/>
              <a:t> – </a:t>
            </a:r>
            <a:r>
              <a:rPr lang="th-TH" b="1" dirty="0"/>
              <a:t>เมียนมา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296"/>
            <a:ext cx="10691191" cy="4611755"/>
          </a:xfrm>
        </p:spPr>
        <p:txBody>
          <a:bodyPr>
            <a:noAutofit/>
          </a:bodyPr>
          <a:lstStyle/>
          <a:p>
            <a:pPr algn="thaiDist"/>
            <a:r>
              <a:rPr lang="th-TH" sz="3600" b="1" dirty="0" smtClean="0">
                <a:cs typeface="+mj-cs"/>
              </a:rPr>
              <a:t>นับตั้งแต่รัฐบาลทหารเมียนมาสมัยนายพลเนวิน เป็นต้นมา จนถึงนายพลเต็งเส่ง </a:t>
            </a:r>
          </a:p>
          <a:p>
            <a:pPr algn="thaiDist"/>
            <a:r>
              <a:rPr lang="th-TH" sz="3600" b="1" dirty="0" smtClean="0">
                <a:cs typeface="+mj-cs"/>
              </a:rPr>
              <a:t>รัฐบาลทหารพม่าถูกบอยคอตจากโลกตะวันตก จึงมีนโยบายปิดประเทศ และจีนให้การสนับสนุนทั้งเงินทุนและการสร้างสาธารณูปโภคขั้นพื้นฐานต่างๆ ได้แก่ ถนน </a:t>
            </a:r>
            <a:r>
              <a:rPr lang="th-TH" sz="3600" b="1" dirty="0">
                <a:cs typeface="+mj-cs"/>
              </a:rPr>
              <a:t>ทางรถไฟ สร้างเขื่อนเพื่อผลิตไฟฟ้าพลังน้ำ สร้างท่อส่งก๊าซธรรมชาติและน้ำมันไปยังประเทศจีน สัมปทานการทำเหมืองแร่ การทำไม้ </a:t>
            </a:r>
          </a:p>
          <a:p>
            <a:pPr algn="thaiDist"/>
            <a:r>
              <a:rPr lang="th-TH" sz="3600" b="1" dirty="0" smtClean="0">
                <a:cs typeface="+mj-cs"/>
              </a:rPr>
              <a:t>เพื่อเดินหน้านโยบายของรัฐบาลจีน </a:t>
            </a:r>
            <a:r>
              <a:rPr lang="en-US" sz="3600" b="1" dirty="0" smtClean="0">
                <a:cs typeface="+mj-cs"/>
              </a:rPr>
              <a:t>“</a:t>
            </a:r>
            <a:r>
              <a:rPr lang="th-TH" sz="3600" b="1" dirty="0" smtClean="0">
                <a:cs typeface="+mj-cs"/>
              </a:rPr>
              <a:t>มุ่ง</a:t>
            </a:r>
            <a:r>
              <a:rPr lang="th-TH" sz="3600" b="1" dirty="0">
                <a:cs typeface="+mj-cs"/>
              </a:rPr>
              <a:t>ใต้ออกสู่มหาสมุทร</a:t>
            </a:r>
            <a:r>
              <a:rPr lang="th-TH" sz="3600" b="1" dirty="0" smtClean="0">
                <a:cs typeface="+mj-cs"/>
              </a:rPr>
              <a:t>อินเดีย</a:t>
            </a:r>
            <a:r>
              <a:rPr lang="en-US" sz="3600" b="1" dirty="0" smtClean="0">
                <a:cs typeface="+mj-cs"/>
              </a:rPr>
              <a:t>”</a:t>
            </a:r>
            <a:r>
              <a:rPr lang="th-TH" sz="3600" b="1" dirty="0" smtClean="0">
                <a:cs typeface="+mj-cs"/>
              </a:rPr>
              <a:t>ทำให้จีนต้องสร้างความสัมพันธ์ที่ดีและทุ่มเงินลงทุนจำนวนมากกับรัฐบาลเมียนมา</a:t>
            </a:r>
            <a:endParaRPr lang="en-US" sz="3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85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ปัญหาอุปสรรคต่อความสัมพันธ์จีน</a:t>
            </a:r>
            <a:r>
              <a:rPr lang="en-US" b="1" dirty="0"/>
              <a:t> – </a:t>
            </a:r>
            <a:r>
              <a:rPr lang="th-TH" b="1" dirty="0"/>
              <a:t>เมียนมา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0400"/>
            <a:ext cx="10515600" cy="4404138"/>
          </a:xfrm>
        </p:spPr>
        <p:txBody>
          <a:bodyPr/>
          <a:lstStyle/>
          <a:p>
            <a:pPr algn="thaiDist"/>
            <a:r>
              <a:rPr lang="th-TH" sz="3200" b="1" dirty="0" smtClean="0">
                <a:cs typeface="+mj-cs"/>
              </a:rPr>
              <a:t>การเปลี่ยนผ่านรัฐบาลจากนายพลตันฉ่วย สู่นายพลเต็งเส่ง ซึ่งถูกกดดันจากภาคตะวันตก และสมาชิกอาเซียนให้มีการคืนอำนาจสู่ประชาชน และให้มีการเลือกตั้งทั่วไป หลังการประกาศให้มีการเลือกตั้งในปลายปี 2015 ทำให้นานาชาติให้ความสนใจในการลงทุนในเมียนมา และรัฐบาลเมียนมาสมัยเต็งเส่งเริ่มเปิดการค้าเสรีมากขึ้นในระดับเบื้องต้น ทำให้รัฐบาล</a:t>
            </a:r>
            <a:r>
              <a:rPr lang="th-TH" sz="3200" b="1" dirty="0">
                <a:cs typeface="+mj-cs"/>
              </a:rPr>
              <a:t>เมียนมา</a:t>
            </a:r>
            <a:r>
              <a:rPr lang="th-TH" sz="3200" b="1" dirty="0" smtClean="0">
                <a:cs typeface="+mj-cs"/>
              </a:rPr>
              <a:t>หันไปพึ่งพาจีนน้อยลง แต่อย่างไรก็ตามความสัมพันธ์ระหว่างจีนกับเมียนมาก็ยังคงเดิม</a:t>
            </a:r>
          </a:p>
          <a:p>
            <a:pPr algn="thaiDist"/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ปัญหาชนกลุ่มน้อย 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โกกาง 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32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GoGang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)” </a:t>
            </a:r>
          </a:p>
          <a:p>
            <a:pPr algn="thaiDist"/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การให้สิทธิมนุษยชนและเสรีภาพกับประชาชนมากขึ้น ทำให้เกิดการต่อต้านโครงการต่างๆที่ทำร่วมกับ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จีน</a:t>
            </a:r>
            <a:endParaRPr lang="th-TH" b="1" dirty="0" smtClean="0"/>
          </a:p>
        </p:txBody>
      </p:sp>
    </p:spTree>
    <p:extLst>
      <p:ext uri="{BB962C8B-B14F-4D97-AF65-F5344CB8AC3E}">
        <p14:creationId xmlns:p14="http://schemas.microsoft.com/office/powerpoint/2010/main" val="21627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318"/>
          </a:xfrm>
        </p:spPr>
        <p:txBody>
          <a:bodyPr/>
          <a:lstStyle/>
          <a:p>
            <a:r>
              <a:rPr lang="th-TH" b="1" dirty="0"/>
              <a:t>โครงการของต่างชาติที่ลงทุนในประเทศเมียนมา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4300"/>
            <a:ext cx="11125200" cy="5215283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th-TH" sz="4800" b="1" dirty="0" smtClean="0">
                <a:cs typeface="+mj-cs"/>
              </a:rPr>
              <a:t>ประเทศไทย</a:t>
            </a:r>
            <a:r>
              <a:rPr lang="en-US" sz="4800" b="1" dirty="0" smtClean="0">
                <a:cs typeface="+mj-cs"/>
              </a:rPr>
              <a:t>: </a:t>
            </a:r>
          </a:p>
          <a:p>
            <a:pPr marL="450850" indent="-450850" fontAlgn="base">
              <a:buSzPct val="84000"/>
              <a:buAutoNum type="arabicParenR"/>
            </a:pPr>
            <a:r>
              <a:rPr lang="th-TH" sz="3600" b="1" dirty="0" smtClean="0">
                <a:cs typeface="+mj-cs"/>
              </a:rPr>
              <a:t>โครงการ</a:t>
            </a:r>
            <a:r>
              <a:rPr lang="th-TH" sz="3600" b="1" dirty="0">
                <a:cs typeface="+mj-cs"/>
              </a:rPr>
              <a:t>โครงการท่าเรือน้ำลึกและเขตเศรษฐกิจพิเศษ</a:t>
            </a:r>
            <a:r>
              <a:rPr lang="th-TH" sz="3600" b="1" dirty="0" smtClean="0">
                <a:cs typeface="+mj-cs"/>
              </a:rPr>
              <a:t>ทวาย</a:t>
            </a:r>
          </a:p>
          <a:p>
            <a:pPr marL="450850" indent="-450850" fontAlgn="base">
              <a:buSzPct val="85000"/>
              <a:buAutoNum type="arabicParenR"/>
            </a:pPr>
            <a:r>
              <a:rPr lang="th-TH" sz="3600" b="1" dirty="0" smtClean="0">
                <a:cs typeface="+mj-cs"/>
              </a:rPr>
              <a:t>โครงการ</a:t>
            </a:r>
            <a:r>
              <a:rPr lang="th-TH" sz="3600" b="1" dirty="0">
                <a:cs typeface="+mj-cs"/>
              </a:rPr>
              <a:t>ด้านพลังงานที่ไทยเข้าไปลงทุนในพม่า และวางแผนรับซื้อไฟฟ้ามี 3 โครงการหลัก </a:t>
            </a:r>
            <a:r>
              <a:rPr lang="th-TH" sz="3600" b="1" dirty="0" smtClean="0">
                <a:cs typeface="+mj-cs"/>
              </a:rPr>
              <a:t>คือ</a:t>
            </a:r>
            <a:endParaRPr lang="th-TH" sz="3600" b="1" dirty="0">
              <a:cs typeface="+mj-cs"/>
            </a:endParaRPr>
          </a:p>
          <a:p>
            <a:pPr marL="0" indent="0" fontAlgn="base">
              <a:buNone/>
            </a:pPr>
            <a:r>
              <a:rPr lang="th-TH" sz="3600" b="1" dirty="0" smtClean="0">
                <a:cs typeface="+mj-cs"/>
              </a:rPr>
              <a:t>    2.1 โครงการ</a:t>
            </a:r>
            <a:r>
              <a:rPr lang="th-TH" sz="3600" b="1" dirty="0">
                <a:cs typeface="+mj-cs"/>
              </a:rPr>
              <a:t>เขื่อนสาละวิน ประกอบด้วย เขื่อนฮัตจี (1,360 เมกะวัตต์ - รัฐกะเหรี่ยง) และ เขื่อนมายตง (หรือเขื่อนท่าซาง เดิม 7,110 เมกะวัตต์ - รัฐฉาน)</a:t>
            </a:r>
          </a:p>
          <a:p>
            <a:pPr marL="0" indent="0" fontAlgn="base">
              <a:buNone/>
            </a:pPr>
            <a:r>
              <a:rPr lang="th-TH" sz="3600" b="1" dirty="0" smtClean="0">
                <a:cs typeface="+mj-cs"/>
              </a:rPr>
              <a:t>    2.2 โครงการ</a:t>
            </a:r>
            <a:r>
              <a:rPr lang="th-TH" sz="3600" b="1" dirty="0">
                <a:cs typeface="+mj-cs"/>
              </a:rPr>
              <a:t>โรงไฟฟ้าถ่านหินมาย-กก (405 เมกะวัตต์ - รัฐฉาน</a:t>
            </a:r>
            <a:r>
              <a:rPr lang="th-TH" sz="3600" b="1" dirty="0" smtClean="0">
                <a:cs typeface="+mj-cs"/>
              </a:rPr>
              <a:t>)</a:t>
            </a:r>
          </a:p>
          <a:p>
            <a:pPr marL="0" indent="0" fontAlgn="base">
              <a:buNone/>
            </a:pPr>
            <a:r>
              <a:rPr lang="th-TH" sz="3600" b="1" dirty="0" smtClean="0">
                <a:cs typeface="+mj-cs"/>
              </a:rPr>
              <a:t>    2.3 โครงการ</a:t>
            </a:r>
            <a:r>
              <a:rPr lang="th-TH" sz="3600" b="1" dirty="0">
                <a:cs typeface="+mj-cs"/>
              </a:rPr>
              <a:t>โรงไฟฟ้าถ่านหินทวาย ภายใต้โครงการท่าเรือน้ำลึกและเขตนิคมอุตสาหกรรมทวาย (1,800-4,000 เมกะวัตต์ - แคว้นตะนาวศรี</a:t>
            </a:r>
            <a:r>
              <a:rPr lang="th-TH" sz="3600" b="1" dirty="0" smtClean="0">
                <a:cs typeface="+mj-cs"/>
              </a:rPr>
              <a:t>)</a:t>
            </a:r>
            <a:endParaRPr lang="th-TH" sz="3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945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397566"/>
            <a:ext cx="11102009" cy="6135756"/>
          </a:xfrm>
        </p:spPr>
        <p:txBody>
          <a:bodyPr>
            <a:normAutofit fontScale="92500" lnSpcReduction="20000"/>
          </a:bodyPr>
          <a:lstStyle/>
          <a:p>
            <a:r>
              <a:rPr lang="th-TH" sz="4800" b="1" dirty="0" smtClean="0">
                <a:cs typeface="+mj-cs"/>
              </a:rPr>
              <a:t> ประเทศจีน</a:t>
            </a:r>
          </a:p>
          <a:p>
            <a:pPr marL="0" indent="0">
              <a:buNone/>
            </a:pPr>
            <a:r>
              <a:rPr lang="th-TH" sz="4800" b="1" u="sng" dirty="0" smtClean="0">
                <a:cs typeface="+mj-cs"/>
              </a:rPr>
              <a:t>สำเร็จ</a:t>
            </a:r>
          </a:p>
          <a:p>
            <a:pPr marL="742950" indent="-742950">
              <a:buAutoNum type="arabicPeriod"/>
            </a:pP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โครงการ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ท่อส่งก๊าซและน้ำมันฉ่วยแก๊ส (</a:t>
            </a:r>
            <a:r>
              <a:rPr lang="en-US" sz="40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Shwe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Gas) 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รัฐอาระกัน เป็นโครงการ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ก่อสร้างส่ง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ก๊าซและน้ำมันจากเมืองจ๊อกผิ่ว รัฐอาระกัน ภาคตะวันตกของพม่า ผ่านรัฐฉานเข้าสู่เมืองคุนหมิง ประเทศจีน </a:t>
            </a:r>
            <a:endParaRPr lang="en-US" sz="40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742950" indent="-742950">
              <a:buSzPct val="84000"/>
              <a:buAutoNum type="arabicPeriod"/>
            </a:pPr>
            <a:r>
              <a:rPr lang="th-TH" sz="39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โรงงานไฟฟ้าและเหมืองถ่านหินทีจิต ทางตอนใต้ของรัฐฉาน</a:t>
            </a:r>
            <a:endParaRPr lang="th-TH" sz="39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4800" b="1" u="sng" dirty="0" smtClean="0">
                <a:cs typeface="+mj-cs"/>
              </a:rPr>
              <a:t>ไม่สำเร็จ</a:t>
            </a:r>
          </a:p>
          <a:p>
            <a:pPr marL="514350" indent="-514350">
              <a:buAutoNum type="arabicPeriod"/>
            </a:pP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เส้นทาง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รถไฟจอก์พยู-คุนห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มิง </a:t>
            </a:r>
          </a:p>
          <a:p>
            <a:pPr marL="514350" indent="-514350">
              <a:buAutoNum type="arabicPeriod"/>
            </a:pP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เขื่อน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มี๊ตโสน (</a:t>
            </a:r>
            <a:r>
              <a:rPr lang="en-US" sz="40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Myitsone</a:t>
            </a:r>
            <a:r>
              <a:rPr lang="en-US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</a:p>
          <a:p>
            <a:pPr marL="514350" indent="-514350">
              <a:buAutoNum type="arabicPeriod"/>
            </a:pP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เหมืองทองแดง </a:t>
            </a:r>
            <a:r>
              <a:rPr lang="en-US" sz="40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Latpadantaung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ณ เมืองโมนีวา (</a:t>
            </a:r>
            <a:r>
              <a:rPr lang="en-US" sz="40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Monywa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แห่งภาคสะกาย (</a:t>
            </a:r>
            <a:r>
              <a:rPr lang="en-US" sz="40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Sagaing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) </a:t>
            </a:r>
            <a:endParaRPr lang="en-US" sz="40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สาเหตุ</a:t>
            </a:r>
            <a:r>
              <a:rPr lang="en-US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ประชาชนประท้วง เนื่องจากทำลายสิ่งแวดล้อมและไร้ที่ทำกิน</a:t>
            </a:r>
            <a:endParaRPr lang="th-TH" sz="4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27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" t="-11206" r="304" b="13800"/>
          <a:stretch/>
        </p:blipFill>
        <p:spPr>
          <a:xfrm>
            <a:off x="344555" y="159026"/>
            <a:ext cx="4798428" cy="6428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" t="-26753" r="232" b="26753"/>
          <a:stretch/>
        </p:blipFill>
        <p:spPr>
          <a:xfrm>
            <a:off x="5552661" y="159026"/>
            <a:ext cx="6082748" cy="567855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30018" y="159026"/>
            <a:ext cx="9144000" cy="772698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โครงการรถไฟและท่อส่งก๊าซและน้ำมันของจีนในพม่า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33319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553"/>
          </a:xfrm>
        </p:spPr>
        <p:txBody>
          <a:bodyPr/>
          <a:lstStyle/>
          <a:p>
            <a:r>
              <a:rPr lang="th-TH" b="1" dirty="0"/>
              <a:t>แนวโน้มการลงทุนจากต่างประเทศในอนาคต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8713"/>
            <a:ext cx="10515599" cy="5129075"/>
          </a:xfrm>
        </p:spPr>
      </p:pic>
    </p:spTree>
    <p:extLst>
      <p:ext uri="{BB962C8B-B14F-4D97-AF65-F5344CB8AC3E}">
        <p14:creationId xmlns:p14="http://schemas.microsoft.com/office/powerpoint/2010/main" val="30496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8" y="391630"/>
            <a:ext cx="10515600" cy="880579"/>
          </a:xfrm>
        </p:spPr>
        <p:txBody>
          <a:bodyPr>
            <a:normAutofit/>
          </a:bodyPr>
          <a:lstStyle/>
          <a:p>
            <a:r>
              <a:rPr lang="th-TH" sz="5400" b="1" dirty="0"/>
              <a:t>รูปแบบการ</a:t>
            </a:r>
            <a:r>
              <a:rPr lang="th-TH" sz="5400" b="1" dirty="0" smtClean="0"/>
              <a:t>ลงทุนที่ได้รับ</a:t>
            </a:r>
            <a:r>
              <a:rPr lang="th-TH" sz="5400" b="1" dirty="0"/>
              <a:t>อนุญาตจากรัฐบาลพม่า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72343"/>
            <a:ext cx="11019972" cy="4304620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การลงทุนที่ชาวต่างชาติสามารถถือหุ้นได้ </a:t>
            </a:r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100%  </a:t>
            </a:r>
            <a:endParaRPr lang="th-TH" sz="48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4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การร่วมทุน</a:t>
            </a:r>
            <a:r>
              <a:rPr lang="en-US" sz="4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: </a:t>
            </a:r>
            <a:endParaRPr lang="th-TH" sz="48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th-TH" sz="4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ร่วม</a:t>
            </a:r>
            <a:r>
              <a:rPr lang="th-TH" sz="4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ลงทุนกับหน่วยงานต่างๆ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</a:t>
            </a:r>
            <a:r>
              <a:rPr lang="th-TH" sz="4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รัฐบาลพม่าได้ไม่น้อยกว่า 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35% </a:t>
            </a:r>
            <a:endParaRPr lang="th-TH" sz="44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th-TH" sz="4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ร่วม</a:t>
            </a:r>
            <a:r>
              <a:rPr lang="th-TH" sz="4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ลงทุนกับเอกชนพม่า โดยนักลงทนุต่างชาติจะต้องลงทุน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ไม่น้อยกว่า </a:t>
            </a:r>
            <a:r>
              <a:rPr lang="th-TH" sz="4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35% </a:t>
            </a:r>
            <a:endParaRPr lang="en-US" sz="4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696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9362"/>
          </a:xfrm>
        </p:spPr>
        <p:txBody>
          <a:bodyPr/>
          <a:lstStyle/>
          <a:p>
            <a:r>
              <a:rPr lang="th-TH" b="1" dirty="0" smtClean="0"/>
              <a:t>เหตุผลที่แนวโน้มการลงทุนของต่างชาติในเมียนมาสูงขึ้น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16764"/>
            <a:ext cx="10982739" cy="4956313"/>
          </a:xfrm>
        </p:spPr>
        <p:txBody>
          <a:bodyPr/>
          <a:lstStyle/>
          <a:p>
            <a:pPr marL="450850" indent="-450850">
              <a:buAutoNum type="arabicPeriod"/>
            </a:pP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ทรัพยากรและวัตถุดิบในเมียนมายังมีอยู่มากได้แก่ ป่าไม้ ก๊าซ น้ำมันและแร่ธาตุต่างๆ </a:t>
            </a:r>
          </a:p>
          <a:p>
            <a:pPr marL="450850" indent="-450850">
              <a:buAutoNum type="arabicPeriod"/>
            </a:pP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อัตราค่าจ้างขั้นต่ำอยู่ในระดับต่ำ ปัจจุบันเมียนมามีอัตราค่าจ้างขั้นต่ำอยู่ที่ 110 บาทต่อวัน แต่ข้อเสียคือ แรงงานทักษะต่ำ ต้องลงทุนมากในการฝึกอบรม</a:t>
            </a:r>
          </a:p>
          <a:p>
            <a:pPr marL="450850" indent="-450850">
              <a:buAutoNum type="arabicPeriod"/>
            </a:pP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โลจิสติกด้านภูมิศาสตร์ของประเทศที่อยู่ระหว่างหลายประเทศในด้านตะวันออกและตะวันตก สามารถเชื่อมโยงขนส่งสินค้าได้สะดวกขึ้น</a:t>
            </a:r>
          </a:p>
          <a:p>
            <a:pPr marL="450850" indent="-450850">
              <a:buAutoNum type="arabicPeriod"/>
            </a:pP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นโยบายส่งเสริมการลงทุนที่ยกเว้นภาษีหลายด้านที่จูงใจนักลงทุนต่างชาติเข้าไปลงทุน</a:t>
            </a:r>
          </a:p>
        </p:txBody>
      </p:sp>
    </p:spTree>
    <p:extLst>
      <p:ext uri="{BB962C8B-B14F-4D97-AF65-F5344CB8AC3E}">
        <p14:creationId xmlns:p14="http://schemas.microsoft.com/office/powerpoint/2010/main" val="5506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762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Angsana New</vt:lpstr>
      <vt:lpstr>Arial</vt:lpstr>
      <vt:lpstr>Calibri</vt:lpstr>
      <vt:lpstr>Calibri Light</vt:lpstr>
      <vt:lpstr>Cordia New</vt:lpstr>
      <vt:lpstr>TH SarabunPSK</vt:lpstr>
      <vt:lpstr>Office Theme</vt:lpstr>
      <vt:lpstr>ความสัมพันธ์จีน - เมียนมา:  แนวโน้มการลงทุนจากต่างประเทศ</vt:lpstr>
      <vt:lpstr>ภูมิหลังและสถานการณ์ความสัมพันธ์จีน – เมียนมา</vt:lpstr>
      <vt:lpstr>ปัญหาอุปสรรคต่อความสัมพันธ์จีน – เมียนมา</vt:lpstr>
      <vt:lpstr>โครงการของต่างชาติที่ลงทุนในประเทศเมียนมา</vt:lpstr>
      <vt:lpstr>PowerPoint Presentation</vt:lpstr>
      <vt:lpstr>โครงการรถไฟและท่อส่งก๊าซและน้ำมันของจีนในพม่า</vt:lpstr>
      <vt:lpstr>แนวโน้มการลงทุนจากต่างประเทศในอนาคต</vt:lpstr>
      <vt:lpstr>รูปแบบการลงทุนที่ได้รับอนุญาตจากรัฐบาลพม่า</vt:lpstr>
      <vt:lpstr>เหตุผลที่แนวโน้มการลงทุนของต่างชาติในเมียนมาสูงขึ้น</vt:lpstr>
      <vt:lpstr>ธุรกิจที่น่าลงทุนและมีแนวโน้มมากขึ้นในเมียนมา</vt:lpstr>
      <vt:lpstr>สินค้าจากไทย – ญี่ปุ่นในเขตชายแดนไทย - เมียนมา</vt:lpstr>
      <vt:lpstr>PowerPoint Presentation</vt:lpstr>
      <vt:lpstr>ขอบคุณครับ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ความสัมพันธ์จีน - พม่า:  แนวโน้มการลงทุนจากต่างประเทศ</dc:title>
  <dc:creator>Samarn</dc:creator>
  <cp:lastModifiedBy>Samarn</cp:lastModifiedBy>
  <cp:revision>61</cp:revision>
  <dcterms:created xsi:type="dcterms:W3CDTF">2016-04-24T11:10:56Z</dcterms:created>
  <dcterms:modified xsi:type="dcterms:W3CDTF">2016-04-25T07:29:48Z</dcterms:modified>
</cp:coreProperties>
</file>